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4"/>
  </p:handoutMasterIdLst>
  <p:sldIdLst>
    <p:sldId id="256" r:id="rId2"/>
    <p:sldId id="324" r:id="rId3"/>
    <p:sldId id="287" r:id="rId4"/>
    <p:sldId id="288" r:id="rId5"/>
    <p:sldId id="327" r:id="rId6"/>
    <p:sldId id="265" r:id="rId7"/>
    <p:sldId id="279" r:id="rId8"/>
    <p:sldId id="280" r:id="rId9"/>
    <p:sldId id="331" r:id="rId10"/>
    <p:sldId id="330" r:id="rId11"/>
    <p:sldId id="333" r:id="rId12"/>
    <p:sldId id="340" r:id="rId13"/>
    <p:sldId id="341" r:id="rId14"/>
    <p:sldId id="281" r:id="rId15"/>
    <p:sldId id="342" r:id="rId16"/>
    <p:sldId id="266" r:id="rId17"/>
    <p:sldId id="339" r:id="rId18"/>
    <p:sldId id="267" r:id="rId19"/>
    <p:sldId id="268" r:id="rId20"/>
    <p:sldId id="264" r:id="rId21"/>
    <p:sldId id="263" r:id="rId22"/>
    <p:sldId id="262" r:id="rId23"/>
    <p:sldId id="325" r:id="rId24"/>
    <p:sldId id="326" r:id="rId25"/>
    <p:sldId id="336" r:id="rId26"/>
    <p:sldId id="337" r:id="rId27"/>
    <p:sldId id="269" r:id="rId28"/>
    <p:sldId id="261" r:id="rId29"/>
    <p:sldId id="275" r:id="rId30"/>
    <p:sldId id="270" r:id="rId31"/>
    <p:sldId id="285" r:id="rId32"/>
    <p:sldId id="329" r:id="rId33"/>
    <p:sldId id="276" r:id="rId34"/>
    <p:sldId id="277" r:id="rId35"/>
    <p:sldId id="334" r:id="rId36"/>
    <p:sldId id="284" r:id="rId37"/>
    <p:sldId id="272" r:id="rId38"/>
    <p:sldId id="335" r:id="rId39"/>
    <p:sldId id="273" r:id="rId40"/>
    <p:sldId id="286" r:id="rId41"/>
    <p:sldId id="278" r:id="rId42"/>
    <p:sldId id="274" r:id="rId43"/>
    <p:sldId id="289" r:id="rId44"/>
    <p:sldId id="307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22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1" r:id="rId71"/>
    <p:sldId id="308" r:id="rId72"/>
    <p:sldId id="30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FF"/>
    <a:srgbClr val="CCFF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70" d="100"/>
          <a:sy n="70" d="100"/>
        </p:scale>
        <p:origin x="-8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ABB8-BF19-4E13-B765-5221CE1D68EE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1651-854B-4A09-87F1-D9A44D08E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35F6-2FCA-4F2E-AAAF-BC4ABADD3E3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hyperlink" Target="http://www.postersguide.com/buyposters.php?id=1733549&amp;TID1=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schools-wikipedia.org/images/540/54063.jpg.htm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s-wikipedia.org/images/540/54063.jpg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Thomas_Mun.gi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websearch.com/mywebsearch/redirect.jhtml?qid=a2d030544bebfc578b357e371fd50576&amp;searchfor=Francois+Quesnay&amp;action=pick&amp;pn=1&amp;n=77C09F4F&amp;ptb=ztHPSEVNJexGNyWAK9._Ow&amp;ptnrS=ZUxdm589YYIE&amp;ss=sub&amp;st=hp&amp;cb=ZU&amp;pg=AJimage&amp;ord=0&amp;redirect=mPWsrdz9heamc8iHEhldEYqUnIEAOhTI8cyP6Gyj4aYxJH2OFH2E6Y+ugDCbzQKzMu3F0EUqT2aUteamOuokp1ClIFXUIEnKuRipISnHdR0=&amp;ct=A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stersguide.com/buyposters.php?id=1733549&amp;TID1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rice_elasticity_of_demand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yR_LpahqP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hyperlink" Target="http://www.youtube.com/watch?v=yR_LpahqP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2kTy7glZ9s&amp;feature=results_main&amp;playnext=1&amp;list=PL09F50342265C47BA" TargetMode="External"/><Relationship Id="rId2" Type="http://schemas.openxmlformats.org/officeDocument/2006/relationships/hyperlink" Target="http://www.youtube.com/watch?v=jjAyIqMaZNA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quiz.scoilnet.ie/Quiz.aspx?qid=1284" TargetMode="External"/><Relationship Id="rId2" Type="http://schemas.openxmlformats.org/officeDocument/2006/relationships/hyperlink" Target="http://www.business2000.ie/resources/business_challenge/main_screens_economics.sw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History of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Economic Thought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rickledown.files.wordpress.com/2007/09/pl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212105" cy="1431776"/>
          </a:xfrm>
          <a:prstGeom prst="rect">
            <a:avLst/>
          </a:prstGeom>
          <a:noFill/>
        </p:spPr>
      </p:pic>
      <p:pic>
        <p:nvPicPr>
          <p:cNvPr id="5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1152128" cy="1382553"/>
          </a:xfrm>
          <a:prstGeom prst="rect">
            <a:avLst/>
          </a:prstGeom>
          <a:noFill/>
        </p:spPr>
      </p:pic>
      <p:pic>
        <p:nvPicPr>
          <p:cNvPr id="6" name="Picture 2" descr="http://schools-wikipedia.org/images/540/54063.jpg">
            <a:hlinkClick r:id="rId4" tooltip="St-thomas-aquinas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60648"/>
            <a:ext cx="1224136" cy="1584176"/>
          </a:xfrm>
          <a:prstGeom prst="rect">
            <a:avLst/>
          </a:prstGeom>
          <a:noFill/>
        </p:spPr>
      </p:pic>
      <p:pic>
        <p:nvPicPr>
          <p:cNvPr id="7" name="Picture 2" descr="New Twenty Pound Note - Adam Smi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2656"/>
            <a:ext cx="1512168" cy="1656184"/>
          </a:xfrm>
          <a:prstGeom prst="rect">
            <a:avLst/>
          </a:prstGeom>
          <a:noFill/>
        </p:spPr>
      </p:pic>
      <p:pic>
        <p:nvPicPr>
          <p:cNvPr id="8" name="Picture 4" descr="http://www.nndb.com/people/250/000024178/malth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60648"/>
            <a:ext cx="1263821" cy="1800200"/>
          </a:xfrm>
          <a:prstGeom prst="rect">
            <a:avLst/>
          </a:prstGeom>
          <a:noFill/>
        </p:spPr>
      </p:pic>
      <p:pic>
        <p:nvPicPr>
          <p:cNvPr id="9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988840"/>
            <a:ext cx="1944216" cy="2160240"/>
          </a:xfrm>
          <a:prstGeom prst="rect">
            <a:avLst/>
          </a:prstGeom>
          <a:noFill/>
        </p:spPr>
      </p:pic>
      <p:pic>
        <p:nvPicPr>
          <p:cNvPr id="10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365104"/>
            <a:ext cx="1944216" cy="2202790"/>
          </a:xfrm>
          <a:prstGeom prst="rect">
            <a:avLst/>
          </a:prstGeom>
          <a:noFill/>
        </p:spPr>
      </p:pic>
      <p:pic>
        <p:nvPicPr>
          <p:cNvPr id="11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509120"/>
            <a:ext cx="1899007" cy="1944216"/>
          </a:xfrm>
          <a:prstGeom prst="rect">
            <a:avLst/>
          </a:prstGeom>
          <a:noFill/>
        </p:spPr>
      </p:pic>
      <p:pic>
        <p:nvPicPr>
          <p:cNvPr id="12" name="Picture 2" descr="http://www.vanityfair.com/images/culture/2005/02/cuar01_proust_galbraith05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437112"/>
            <a:ext cx="1512168" cy="2016224"/>
          </a:xfrm>
          <a:prstGeom prst="rect">
            <a:avLst/>
          </a:prstGeom>
          <a:noFill/>
        </p:spPr>
      </p:pic>
      <p:pic>
        <p:nvPicPr>
          <p:cNvPr id="13" name="Picture 2" descr="Portrait of David Ricard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1973" y="2132856"/>
            <a:ext cx="1812027" cy="2088232"/>
          </a:xfrm>
          <a:prstGeom prst="rect">
            <a:avLst/>
          </a:prstGeom>
          <a:noFill/>
        </p:spPr>
      </p:pic>
      <p:pic>
        <p:nvPicPr>
          <p:cNvPr id="15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509120"/>
            <a:ext cx="170061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chel\My Documents\My Pictures\Summer 2011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Rachel\My Documents\My Pictures\Summer 2011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3851275" cy="1052513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dirty="0"/>
              <a:t>How the Greeks got into   </a:t>
            </a:r>
          </a:p>
          <a:p>
            <a:r>
              <a:rPr lang="en-US" sz="2400" dirty="0"/>
              <a:t>so much trouble!</a:t>
            </a:r>
          </a:p>
          <a:p>
            <a:r>
              <a:rPr lang="en-US" sz="1000" dirty="0"/>
              <a:t>Independent  July 2011</a:t>
            </a:r>
          </a:p>
        </p:txBody>
      </p:sp>
      <p:sp>
        <p:nvSpPr>
          <p:cNvPr id="27652" name="Right Arrow 3"/>
          <p:cNvSpPr>
            <a:spLocks noChangeArrowheads="1"/>
          </p:cNvSpPr>
          <p:nvPr/>
        </p:nvSpPr>
        <p:spPr bwMode="auto">
          <a:xfrm>
            <a:off x="0" y="3141663"/>
            <a:ext cx="611188" cy="287337"/>
          </a:xfrm>
          <a:prstGeom prst="right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Rachel\My Documents\My Pictures\Summer 201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"/>
            <a:ext cx="54006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chel\My Documents\My Pictures\Summer 2011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200799" cy="58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Thomas Aquinas (1225-1274)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196752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Christian principals co-exist with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economic life 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Morality of wealth depended on its use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4581128"/>
            <a:ext cx="3384376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Concerned about money lending &amp; unjust price charged for it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124744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Common ground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schools-wikipedia.org/images/540/54063.jpg">
            <a:hlinkClick r:id="rId2" tooltip="St-thomas-aquinas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1905000" cy="290512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139952" y="177281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chel\My Documents\My Pictures\Summer 2011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2848" cy="58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Mercantilist (1500-1780)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Thomas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Mun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(1571-1641)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Believed that;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Gold</a:t>
            </a:r>
            <a:r>
              <a:rPr lang="en-US" dirty="0" smtClean="0">
                <a:latin typeface="Comic Sans MS" pitchFamily="66" charset="0"/>
              </a:rPr>
              <a:t> was the prime measure of a countries wealth.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Exploitation of colonies.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Protectionism.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7346" name="Picture 2" descr="http://goldprice.org/gold-stock-newsletters/uploaded_images/gold-holdings-758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2160240" cy="1800200"/>
          </a:xfrm>
          <a:prstGeom prst="rect">
            <a:avLst/>
          </a:prstGeom>
          <a:noFill/>
        </p:spPr>
      </p:pic>
      <p:pic>
        <p:nvPicPr>
          <p:cNvPr id="57348" name="Picture 4" descr="File:Thomas Mu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1656184" cy="16561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C:\Documents and Settings\Rachel\My Documents\My Pictures\Summer 2011 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Physiocrat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(1750-1800)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Francois Quesnay</a:t>
            </a:r>
            <a:r>
              <a:rPr lang="en-US" dirty="0" smtClean="0">
                <a:latin typeface="Comic Sans MS" pitchFamily="66" charset="0"/>
              </a:rPr>
              <a:t> (1694-1774)</a:t>
            </a:r>
          </a:p>
          <a:p>
            <a:r>
              <a:rPr lang="en-US" i="1" dirty="0" smtClean="0">
                <a:latin typeface="Comic Sans MS" pitchFamily="66" charset="0"/>
              </a:rPr>
              <a:t>Wrote “Economic Table”.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Believed that;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Wealth had its origin in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agriculture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Private ownership of property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Non </a:t>
            </a:r>
            <a:r>
              <a:rPr lang="en-US" dirty="0" err="1" smtClean="0">
                <a:latin typeface="Comic Sans MS" pitchFamily="66" charset="0"/>
              </a:rPr>
              <a:t>gov</a:t>
            </a:r>
            <a:r>
              <a:rPr lang="en-US" dirty="0" smtClean="0">
                <a:latin typeface="Comic Sans MS" pitchFamily="66" charset="0"/>
              </a:rPr>
              <a:t> intervention (except for laws).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Free trade.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6322" name="Picture 2" descr="http://s.tf1.fr/mmdia/i/64/3/2750643wwyvf.jpg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517232"/>
            <a:ext cx="1704190" cy="1188133"/>
          </a:xfrm>
          <a:prstGeom prst="rect">
            <a:avLst/>
          </a:prstGeom>
          <a:noFill/>
        </p:spPr>
      </p:pic>
      <p:pic>
        <p:nvPicPr>
          <p:cNvPr id="5" name="Picture 4" descr="http://media3.picsearch.com/is?3tqPguFGF7EoVyUk5Ju034NkhrKbEgtCvoSWruZOYo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Classical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Adam Smith (1723-1790)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Thomas Robert Malthus (1766-1834)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David Ricardo (1772-1823)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Jean </a:t>
            </a:r>
            <a:r>
              <a:rPr lang="en-US" dirty="0" err="1" smtClean="0">
                <a:latin typeface="Comic Sans MS" pitchFamily="66" charset="0"/>
              </a:rPr>
              <a:t>Baptiste</a:t>
            </a:r>
            <a:r>
              <a:rPr lang="en-US" dirty="0" smtClean="0">
                <a:latin typeface="Comic Sans MS" pitchFamily="66" charset="0"/>
              </a:rPr>
              <a:t> Say (1767-1832)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John Stuart Mill (1806-1873)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LC Economics Syllabus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Economic System and Economic Thought </a:t>
            </a:r>
          </a:p>
          <a:p>
            <a:r>
              <a:rPr lang="en-US" dirty="0" smtClean="0"/>
              <a:t>Brief historical outline of economic thought – </a:t>
            </a:r>
            <a:r>
              <a:rPr lang="en-US" dirty="0" smtClean="0">
                <a:solidFill>
                  <a:srgbClr val="7030A0"/>
                </a:solidFill>
              </a:rPr>
              <a:t>Smith, Marx, Keynes </a:t>
            </a:r>
            <a:r>
              <a:rPr lang="en-US" dirty="0" smtClean="0"/>
              <a:t>etc. </a:t>
            </a:r>
          </a:p>
          <a:p>
            <a:r>
              <a:rPr lang="en-US" dirty="0" smtClean="0"/>
              <a:t>Market, centrally planned and mixed economies.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5856" y="332656"/>
            <a:ext cx="2664296" cy="15121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Adam Smith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Scottish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(1723 – 1790)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“……The Wealth of Nations”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2" descr="New Twenty Pound Note - Adam 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168352" cy="2592288"/>
          </a:xfrm>
          <a:prstGeom prst="rect">
            <a:avLst/>
          </a:prstGeom>
          <a:noFill/>
        </p:spPr>
      </p:pic>
      <p:sp>
        <p:nvSpPr>
          <p:cNvPr id="21" name="SMARTInkAnnotation6"/>
          <p:cNvSpPr/>
          <p:nvPr/>
        </p:nvSpPr>
        <p:spPr>
          <a:xfrm>
            <a:off x="892366" y="3010695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Freeform 30"/>
          <p:cNvSpPr/>
          <p:nvPr/>
        </p:nvSpPr>
        <p:spPr>
          <a:xfrm>
            <a:off x="3742980" y="607276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Freeform 54"/>
          <p:cNvSpPr/>
          <p:nvPr/>
        </p:nvSpPr>
        <p:spPr>
          <a:xfrm>
            <a:off x="4159555" y="2863921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Freeform 55"/>
          <p:cNvSpPr/>
          <p:nvPr/>
        </p:nvSpPr>
        <p:spPr>
          <a:xfrm>
            <a:off x="4283495" y="2854747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SMARTInkAnnotation42"/>
          <p:cNvSpPr/>
          <p:nvPr/>
        </p:nvSpPr>
        <p:spPr>
          <a:xfrm>
            <a:off x="4187098" y="2969414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9512" y="620688"/>
            <a:ext cx="273630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Pursuit of self interest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Benefited individual therefore society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1988840"/>
            <a:ext cx="2664296" cy="22322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Division of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Increases productivity  and a country’s wealth.</a:t>
            </a:r>
          </a:p>
          <a:p>
            <a:pPr algn="ctr"/>
            <a:r>
              <a:rPr lang="en-US" sz="1600" i="1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1600" i="1" dirty="0" smtClean="0">
                <a:solidFill>
                  <a:schemeClr val="tx1"/>
                </a:solidFill>
                <a:latin typeface="Comic Sans MS" pitchFamily="66" charset="0"/>
              </a:rPr>
              <a:t>. it takes 18 different operations to make a pin!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4509120"/>
            <a:ext cx="2736304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theory of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value &amp; wealth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value of an item is equal to the amount of </a:t>
            </a:r>
            <a:r>
              <a:rPr lang="en-US" u="sng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that goes into producing 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2200" y="548680"/>
            <a:ext cx="2592288" cy="15121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Laissez-faire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 justification for government intervention except for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defence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/justice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72200" y="2636912"/>
            <a:ext cx="2592288" cy="15841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Invisible hand of competition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Allows self regulation to operate ensuring economic progress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72200" y="4653136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Free Trade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With no tariffs/tax, markets operate effectively &amp; trade to be spread between nations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3848" y="4797152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Cannons of Taxation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Fair tax system; equity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economy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certainty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convenience</a:t>
            </a:r>
          </a:p>
        </p:txBody>
      </p:sp>
      <p:pic>
        <p:nvPicPr>
          <p:cNvPr id="19458" name="Picture 2" descr="http://www.hkstools.com/images/upload/Image/pin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432048" cy="37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1840" y="188640"/>
            <a:ext cx="3096344" cy="14401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Thomas Robert Malthus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(1776-1834)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Principles of Population”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nndb.com/people/250/000024178/malt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527643" cy="3312368"/>
          </a:xfrm>
          <a:prstGeom prst="rect">
            <a:avLst/>
          </a:prstGeom>
          <a:noFill/>
        </p:spPr>
      </p:pic>
      <p:pic>
        <p:nvPicPr>
          <p:cNvPr id="15" name="Picture 2" descr="http://www.fordham.edu/halsall/mod/lect/malth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57475" cy="18478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9512" y="2492896"/>
            <a:ext cx="2952328" cy="41044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Theory of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Population &amp; Food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Population grows geometrically 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(2,4,8,16,32).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Food grows arithmetically 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(1,2,3,4,5,6).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If population not kept in check famine &amp; disease would result.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SOL did not fall in 19</a:t>
            </a:r>
            <a:r>
              <a:rPr lang="en-US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C but his ideas 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were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more relevant in the population explosion of the 20</a:t>
            </a:r>
            <a:r>
              <a:rPr lang="en-US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192" y="476672"/>
            <a:ext cx="2736304" cy="27363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Applied the Law of Diminishing Returns to Land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Best land taken up first, then next best, then inferior….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At each stage the amount of food is less than before.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152" y="4077072"/>
            <a:ext cx="3168352" cy="24482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Iron Law of Wages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 increase in wage above subsistence level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population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supply of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=decrease in 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59832" y="116632"/>
            <a:ext cx="3096344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David Ricardo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(1772-1823)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“The Principles of Political Economy &amp; Tax”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Portrait of David Ricar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808312" cy="270092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188640"/>
            <a:ext cx="2592288" cy="60486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Economic Rent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If population increases inferior land used.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For use of land rent was paid.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Cost of producing on the best land was lower.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Food produced on good land earned a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surplus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over that produced on inferior land.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This surplus led to an increased rent payable for the use of good land.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8184" y="188640"/>
            <a:ext cx="2736304" cy="41764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Law of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Comparative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Costs/Advantage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Supported idea of free trade.</a:t>
            </a: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country should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specialise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 the production of those goods in which it is relatively most efficient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And trade for the remainder of it’s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reqiuirements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1840" y="4797152"/>
            <a:ext cx="5904656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Accepted the Subsistence Wage Theory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He agreed that 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increase in wage above subsistence level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population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=decrease in 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Jean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Baptiste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Say (1767-1832)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Wrote: “Treatise on Political Economy”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Says law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“Supply creates it’s own demand”.</a:t>
            </a:r>
          </a:p>
          <a:p>
            <a:r>
              <a:rPr lang="en-US" dirty="0" smtClean="0">
                <a:latin typeface="Comic Sans MS" pitchFamily="66" charset="0"/>
              </a:rPr>
              <a:t>People make products they are most efficient at. </a:t>
            </a:r>
          </a:p>
          <a:p>
            <a:r>
              <a:rPr lang="en-US" dirty="0" smtClean="0">
                <a:latin typeface="Comic Sans MS" pitchFamily="66" charset="0"/>
              </a:rPr>
              <a:t>They exchange their surplus for money.</a:t>
            </a:r>
          </a:p>
          <a:p>
            <a:r>
              <a:rPr lang="en-US" dirty="0" smtClean="0">
                <a:latin typeface="Comic Sans MS" pitchFamily="66" charset="0"/>
              </a:rPr>
              <a:t>They use this to buy goods that they want. </a:t>
            </a:r>
          </a:p>
          <a:p>
            <a:r>
              <a:rPr lang="en-US" dirty="0" smtClean="0">
                <a:latin typeface="Comic Sans MS" pitchFamily="66" charset="0"/>
              </a:rPr>
              <a:t>Therefore the supply of goods creates a demand for goods.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6802" name="Picture 2" descr="http://upload.wikimedia.org/wikipedia/commons/thumb/2/2e/Jean-baptiste_Say.jpg/200px-Jean-baptiste_S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84784"/>
            <a:ext cx="1426763" cy="15121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John Stuart Mill (1806-1873)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100" i="1" dirty="0" smtClean="0">
                <a:latin typeface="Comic Sans MS" pitchFamily="66" charset="0"/>
              </a:rPr>
              <a:t>Wrote: “Principals of Political Economy…”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He advocated the following;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Demand &amp; supply </a:t>
            </a:r>
            <a:r>
              <a:rPr lang="en-US" dirty="0" smtClean="0">
                <a:latin typeface="Comic Sans MS" pitchFamily="66" charset="0"/>
              </a:rPr>
              <a:t>were important in assessing the value of a product.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Law of diminishing marginal returns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Predicted the emergence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dominant firms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Establishment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trade unions </a:t>
            </a:r>
            <a:r>
              <a:rPr lang="en-US" dirty="0" smtClean="0">
                <a:latin typeface="Comic Sans MS" pitchFamily="66" charset="0"/>
              </a:rPr>
              <a:t>to counteract the power of dominant firms. 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002060"/>
                </a:solidFill>
                <a:latin typeface="Comic Sans MS" pitchFamily="66" charset="0"/>
              </a:rPr>
              <a:t>Mill became disillusioned by the capitalist system &amp; began to lean towards a mild form of socialism.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6" descr="http://media-1.web.britannica.com/eb-media/68/99068-004-A8011C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1008112" cy="143107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“Nothing can be done for Ireland without transforming the rural population from </a:t>
            </a:r>
            <a:r>
              <a:rPr lang="en-US" dirty="0" err="1" smtClean="0"/>
              <a:t>cottier</a:t>
            </a:r>
            <a:r>
              <a:rPr lang="en-US" dirty="0" smtClean="0"/>
              <a:t> tenants into ….land proprietors (owners)”.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JS Mill, “Principles of Political Economy” (1848)</a:t>
            </a:r>
            <a:endParaRPr lang="en-US" sz="2800" i="1" dirty="0"/>
          </a:p>
        </p:txBody>
      </p:sp>
      <p:pic>
        <p:nvPicPr>
          <p:cNvPr id="50178" name="Picture 2" descr="http://www.acrimony.org/images/suppe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280580" cy="3312368"/>
          </a:xfrm>
          <a:prstGeom prst="rect">
            <a:avLst/>
          </a:prstGeom>
          <a:noFill/>
        </p:spPr>
      </p:pic>
      <p:pic>
        <p:nvPicPr>
          <p:cNvPr id="5" name="Picture 6" descr="http://media-1.web.britannica.com/eb-media/68/99068-004-A8011C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78246"/>
            <a:ext cx="1008112" cy="157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C:\Documents and Settings\Rachel\My Documents\My Pictures\Summer 2011 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2051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“Lessons in ingenuity from the Victorian age.”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Socialists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Karl Marx (1818-1883)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096344" cy="28803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0"/>
            <a:ext cx="3240360" cy="1628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Karl Marx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Socialist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(1818-1883)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“The Communist Manifesto”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755" y="1844824"/>
            <a:ext cx="2736304" cy="3025624"/>
          </a:xfrm>
          <a:prstGeom prst="rect">
            <a:avLst/>
          </a:prstGeom>
          <a:noFill/>
        </p:spPr>
      </p:pic>
      <p:pic>
        <p:nvPicPr>
          <p:cNvPr id="15" name="Picture 2" descr="http://t1.gstatic.com/images?q=tbn:ANd9GcQy23NmcMkg0sG8B1dMEZOcN9kW-DwspS53Fwg87cgPBOc_MUk&amp;t=1&amp;h=175&amp;w=212&amp;usg=__amJP4VTldh9pK1UC-l_srg2mWK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088232" cy="1800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59532" y="2456892"/>
            <a:ext cx="2736304" cy="1980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theory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People required to work more hours than necessary to generate the income needed to </a:t>
            </a:r>
            <a:r>
              <a:rPr lang="en-US" smtClean="0">
                <a:solidFill>
                  <a:schemeClr val="tx1"/>
                </a:solidFill>
                <a:latin typeface="Comic Sans MS" pitchFamily="66" charset="0"/>
              </a:rPr>
              <a:t>pat their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wages.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532" y="4869160"/>
            <a:ext cx="2736304" cy="16051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Profit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produced a surplus value which was profit for employers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7160" y="4546883"/>
            <a:ext cx="2736304" cy="12583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Two tiered society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=unequal distribution of wealth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Capitalists (owners)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Proletariat (workers)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5755" y="5031267"/>
            <a:ext cx="2736304" cy="16051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Profits invested in technology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Reduced need for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 unemployment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96127" y="2456892"/>
            <a:ext cx="2736304" cy="14611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Social revolution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Where proletariat would take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public ownership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of the FOP</a:t>
            </a:r>
          </a:p>
        </p:txBody>
      </p:sp>
      <p:cxnSp>
        <p:nvCxnSpPr>
          <p:cNvPr id="3" name="Straight Arrow Connector 2"/>
          <p:cNvCxnSpPr>
            <a:stCxn id="16" idx="2"/>
            <a:endCxn id="17" idx="0"/>
          </p:cNvCxnSpPr>
          <p:nvPr/>
        </p:nvCxnSpPr>
        <p:spPr>
          <a:xfrm>
            <a:off x="1727684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52819" y="502168"/>
            <a:ext cx="2736304" cy="14611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Predicted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Growth of oligopolies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Forecasted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Emergence of trade cycles</a:t>
            </a:r>
          </a:p>
        </p:txBody>
      </p:sp>
      <p:cxnSp>
        <p:nvCxnSpPr>
          <p:cNvPr id="28" name="Straight Arrow Connector 27"/>
          <p:cNvCxnSpPr>
            <a:stCxn id="17" idx="3"/>
          </p:cNvCxnSpPr>
          <p:nvPr/>
        </p:nvCxnSpPr>
        <p:spPr>
          <a:xfrm flipV="1">
            <a:off x="3095836" y="5671755"/>
            <a:ext cx="2899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22059" y="5833863"/>
            <a:ext cx="682189" cy="54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0"/>
            <a:endCxn id="20" idx="2"/>
          </p:cNvCxnSpPr>
          <p:nvPr/>
        </p:nvCxnSpPr>
        <p:spPr>
          <a:xfrm rot="16200000" flipV="1">
            <a:off x="7355388" y="4226958"/>
            <a:ext cx="628816" cy="1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0" y="404664"/>
            <a:ext cx="1080120" cy="720080"/>
          </a:xfrm>
          <a:prstGeom prst="wedgeEllipseCallout">
            <a:avLst>
              <a:gd name="adj1" fmla="val 84988"/>
              <a:gd name="adj2" fmla="val 16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Written by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K. Marx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3888" y="260648"/>
            <a:ext cx="226825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Criticism 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Karl Marx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160240" cy="1833592"/>
          </a:xfrm>
          <a:prstGeom prst="rect">
            <a:avLst/>
          </a:prstGeom>
          <a:noFill/>
        </p:spPr>
      </p:pic>
      <p:pic>
        <p:nvPicPr>
          <p:cNvPr id="15" name="Picture 2" descr="http://t1.gstatic.com/images?q=tbn:ANd9GcQy23NmcMkg0sG8B1dMEZOcN9kW-DwspS53Fwg87cgPBOc_MUk&amp;t=1&amp;h=175&amp;w=212&amp;usg=__amJP4VTldh9pK1UC-l_srg2mWK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088232" cy="180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56490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The growth of </a:t>
            </a:r>
            <a:r>
              <a:rPr lang="en-IE" sz="2400" u="sng" dirty="0" smtClean="0">
                <a:latin typeface="Comic Sans MS" pitchFamily="66" charset="0"/>
              </a:rPr>
              <a:t>unions</a:t>
            </a:r>
            <a:r>
              <a:rPr lang="en-IE" sz="2400" dirty="0" smtClean="0">
                <a:latin typeface="Comic Sans MS" pitchFamily="66" charset="0"/>
              </a:rPr>
              <a:t> ensured protection of working class.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u="sng" dirty="0" smtClean="0">
                <a:latin typeface="Comic Sans MS" pitchFamily="66" charset="0"/>
              </a:rPr>
              <a:t>Middle &amp; professional classes </a:t>
            </a:r>
            <a:r>
              <a:rPr lang="en-IE" sz="2400" dirty="0" smtClean="0">
                <a:latin typeface="Comic Sans MS" pitchFamily="66" charset="0"/>
              </a:rPr>
              <a:t>emerged.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Technology did not lead to mass unemployment.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Comic Sans MS" pitchFamily="66" charset="0"/>
            </a:endParaRPr>
          </a:p>
          <a:p>
            <a:pPr algn="ctr"/>
            <a:r>
              <a:rPr lang="en-IE" sz="2400" dirty="0" smtClean="0">
                <a:latin typeface="Comic Sans MS" pitchFamily="66" charset="0"/>
              </a:rPr>
              <a:t>However</a:t>
            </a:r>
          </a:p>
          <a:p>
            <a:pPr algn="ctr"/>
            <a:endParaRPr lang="en-IE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Predictions on oligopolies &amp; trade cycles came true.</a:t>
            </a:r>
            <a:endParaRPr lang="en-IE" sz="24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Exam Questions OL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2007 Q 9 Match </a:t>
            </a:r>
          </a:p>
          <a:p>
            <a:r>
              <a:rPr lang="en-US" dirty="0" smtClean="0"/>
              <a:t>2006 Q 4 Match</a:t>
            </a:r>
          </a:p>
          <a:p>
            <a:r>
              <a:rPr lang="en-US" dirty="0" smtClean="0"/>
              <a:t>2004 Q 8 Cannons of Tax</a:t>
            </a:r>
          </a:p>
          <a:p>
            <a:r>
              <a:rPr lang="en-US" dirty="0" smtClean="0"/>
              <a:t>2003 Q 7 Match</a:t>
            </a:r>
          </a:p>
          <a:p>
            <a:r>
              <a:rPr lang="en-US" dirty="0" smtClean="0"/>
              <a:t>2001 Q 4 Match</a:t>
            </a:r>
          </a:p>
          <a:p>
            <a:r>
              <a:rPr lang="en-US" dirty="0" smtClean="0"/>
              <a:t>2000 Q 9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2010 Q 4 (b) </a:t>
            </a:r>
            <a:r>
              <a:rPr lang="en-US" dirty="0" smtClean="0">
                <a:solidFill>
                  <a:srgbClr val="7030A0"/>
                </a:solidFill>
              </a:rPr>
              <a:t>Keynes</a:t>
            </a:r>
            <a:r>
              <a:rPr lang="en-US" dirty="0" smtClean="0"/>
              <a:t> - </a:t>
            </a:r>
            <a:r>
              <a:rPr lang="en-US" dirty="0" err="1" smtClean="0"/>
              <a:t>Mult</a:t>
            </a:r>
            <a:endParaRPr lang="en-US" dirty="0" smtClean="0"/>
          </a:p>
          <a:p>
            <a:r>
              <a:rPr lang="en-US" dirty="0" smtClean="0"/>
              <a:t>2010 Q 5 (b) </a:t>
            </a:r>
            <a:r>
              <a:rPr lang="en-US" dirty="0" smtClean="0">
                <a:solidFill>
                  <a:srgbClr val="7030A0"/>
                </a:solidFill>
              </a:rPr>
              <a:t>Smith </a:t>
            </a:r>
            <a:r>
              <a:rPr lang="en-US" dirty="0" smtClean="0"/>
              <a:t>- COT </a:t>
            </a:r>
          </a:p>
          <a:p>
            <a:r>
              <a:rPr lang="en-US" dirty="0" smtClean="0"/>
              <a:t>2008 Q 5 (c)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r>
              <a:rPr lang="en-US" dirty="0" smtClean="0"/>
              <a:t> COT</a:t>
            </a:r>
          </a:p>
          <a:p>
            <a:r>
              <a:rPr lang="en-US" dirty="0" smtClean="0"/>
              <a:t>2005 Q 5 (c) </a:t>
            </a:r>
            <a:r>
              <a:rPr lang="en-US" dirty="0" smtClean="0">
                <a:solidFill>
                  <a:srgbClr val="7030A0"/>
                </a:solidFill>
              </a:rPr>
              <a:t>Smith </a:t>
            </a:r>
            <a:r>
              <a:rPr lang="en-US" dirty="0" smtClean="0"/>
              <a:t>COT, DOL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9944" y="6389712"/>
            <a:ext cx="84969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chemeClr val="tx1"/>
                </a:solidFill>
              </a:rPr>
              <a:t>Powerpoint</a:t>
            </a:r>
            <a:r>
              <a:rPr lang="en-US" sz="1400" i="1" dirty="0" smtClean="0">
                <a:solidFill>
                  <a:schemeClr val="tx1"/>
                </a:solidFill>
              </a:rPr>
              <a:t> produced by Rachel Farrell (PDST) &amp; </a:t>
            </a:r>
            <a:r>
              <a:rPr lang="en-US" sz="1400" i="1" dirty="0" err="1" smtClean="0">
                <a:solidFill>
                  <a:schemeClr val="tx1"/>
                </a:solidFill>
              </a:rPr>
              <a:t>Aoife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</a:rPr>
              <a:t>Healion</a:t>
            </a:r>
            <a:r>
              <a:rPr lang="en-US" sz="1400" i="1" dirty="0" smtClean="0">
                <a:solidFill>
                  <a:schemeClr val="tx1"/>
                </a:solidFill>
              </a:rPr>
              <a:t> (SHS, </a:t>
            </a:r>
            <a:r>
              <a:rPr lang="en-US" sz="1400" i="1" dirty="0" err="1" smtClean="0">
                <a:solidFill>
                  <a:schemeClr val="tx1"/>
                </a:solidFill>
              </a:rPr>
              <a:t>Tullamore</a:t>
            </a:r>
            <a:r>
              <a:rPr lang="en-US" sz="1400" i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Sources of information:  SEC Marking Schemes, newspaper articles &amp; documentaries 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Neo-classical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Alfred Marshall (1842-1924)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304256" cy="29270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692696"/>
            <a:ext cx="3168352" cy="15841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Theory of Value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The value of an item is determined;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SR by utility and demand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LR by cost of production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116632"/>
            <a:ext cx="2376264" cy="18722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Alfred Marshall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Neo-classical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(1842-1924)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Principles of Economics &amp; Money, Credit &amp; Commerce”.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2304256" cy="26642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5229200"/>
            <a:ext cx="381642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Distribution of income/wealth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 return to each FOP is determined by their marginal utility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2852936"/>
            <a:ext cx="3059832" cy="1800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Growth of monopolies could be prevented by;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Gov regulation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Consumer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More accountability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176" y="692696"/>
            <a:ext cx="2808312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Quasi Rent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Economic rent earned by FOP in SR when D&gt;S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6176" y="2276872"/>
            <a:ext cx="2880320" cy="2592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Consumer Surplus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difference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between what a consumer </a:t>
            </a:r>
            <a:r>
              <a:rPr lang="en-US" sz="1600" u="sng" dirty="0" smtClean="0">
                <a:solidFill>
                  <a:schemeClr val="tx1"/>
                </a:solidFill>
                <a:latin typeface="Comic Sans MS" pitchFamily="66" charset="0"/>
              </a:rPr>
              <a:t>actually 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pays for a good and the maximum which he/she would have been </a:t>
            </a:r>
            <a:r>
              <a:rPr lang="en-US" sz="1600" u="sng" dirty="0" smtClean="0">
                <a:solidFill>
                  <a:schemeClr val="tx1"/>
                </a:solidFill>
                <a:latin typeface="Comic Sans MS" pitchFamily="66" charset="0"/>
              </a:rPr>
              <a:t>willing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to pay rather than going without it.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5301208"/>
            <a:ext cx="341987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Price-elasticity of demand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Quantified buyers’ sensitivity to price changes</a:t>
            </a:r>
          </a:p>
        </p:txBody>
      </p:sp>
      <p:pic>
        <p:nvPicPr>
          <p:cNvPr id="9218" name="Picture 2" descr="http://upload.wikimedia.org/wikipedia/commons/thumb/6/64/Price_elasticity_of_demand.svg/250px-Price_elasticity_of_demand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13176"/>
            <a:ext cx="1461701" cy="1440160"/>
          </a:xfrm>
          <a:prstGeom prst="rect">
            <a:avLst/>
          </a:prstGeom>
          <a:noFill/>
        </p:spPr>
      </p:pic>
      <p:pic>
        <p:nvPicPr>
          <p:cNvPr id="41988" name="Picture 4" descr="Scissors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54475" y="-26046113"/>
            <a:ext cx="28575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Marshall’s scissors analogy.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Demand &amp; supply </a:t>
            </a:r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interdependent</a:t>
            </a:r>
            <a:r>
              <a:rPr lang="en-US" dirty="0" smtClean="0">
                <a:latin typeface="Comic Sans MS" pitchFamily="66" charset="0"/>
              </a:rPr>
              <a:t> just like the blades of a scissors.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6" descr="http://www.clker.com/cliparts/3/3/6/6/11949849891750717131sakset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12368" cy="2160239"/>
          </a:xfrm>
          <a:prstGeom prst="rect">
            <a:avLst/>
          </a:prstGeom>
          <a:noFill/>
        </p:spPr>
      </p:pic>
      <p:pic>
        <p:nvPicPr>
          <p:cNvPr id="5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016224" cy="20882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Keynesian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John Maynard Keynes (1883-1946)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2664296" cy="309634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1840" y="116632"/>
            <a:ext cx="3312368" cy="18722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John Maynard Keynes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Keynesian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British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(1883-1946)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General Theory of Employment, Interest &amp; Money”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2736304" cy="33147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44208" y="4509120"/>
            <a:ext cx="2520280" cy="1080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Investment decisions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Depends on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expectations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not rate of interest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6216" y="1772816"/>
            <a:ext cx="2376264" cy="7920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 reasons (motives) for holding money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116632"/>
            <a:ext cx="2736304" cy="35283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Favored government intervention</a:t>
            </a: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It is the job of the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gov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to run the economy</a:t>
            </a: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Gov  can use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fiscal policy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omic Sans MS" pitchFamily="66" charset="0"/>
              </a:rPr>
              <a:t>(any action taken by the </a:t>
            </a:r>
            <a:r>
              <a:rPr lang="en-US" sz="1400" i="1" dirty="0" err="1" smtClean="0">
                <a:solidFill>
                  <a:schemeClr val="tx1"/>
                </a:solidFill>
                <a:latin typeface="Comic Sans MS" pitchFamily="66" charset="0"/>
              </a:rPr>
              <a:t>gov</a:t>
            </a:r>
            <a:r>
              <a:rPr lang="en-US" sz="1400" i="1" dirty="0" smtClean="0">
                <a:solidFill>
                  <a:schemeClr val="tx1"/>
                </a:solidFill>
                <a:latin typeface="Comic Sans MS" pitchFamily="66" charset="0"/>
              </a:rPr>
              <a:t> which alters current revenue &amp; exp)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to create full employment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6" y="4221088"/>
            <a:ext cx="298782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If Inv&lt;Saving=Leakage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Leads to a decrease in national income &amp; employment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4" y="332656"/>
            <a:ext cx="2376264" cy="7920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Liquidity preference theory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3068960"/>
            <a:ext cx="2376264" cy="1080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Transaction motive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Precautionary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Speculative </a:t>
            </a:r>
          </a:p>
          <a:p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(See chap on capital)</a:t>
            </a:r>
            <a:endParaRPr lang="en-US" sz="16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68" y="5805264"/>
            <a:ext cx="7488832" cy="10527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multiplier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Shows the relationship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between an initial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injection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into the circular flow of income and the eventual total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increase in national income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344308" y="1448780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417110" y="281613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Monetarists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Milton Friedman (1912-2009)</a:t>
            </a:r>
            <a:endParaRPr lang="en-US" dirty="0" smtClean="0">
              <a:solidFill>
                <a:srgbClr val="7030A0"/>
              </a:solidFill>
              <a:latin typeface="Comic Sans MS" pitchFamily="66" charset="0"/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2088232" cy="1800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762192" cy="23042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87824" y="332656"/>
            <a:ext cx="3456384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Milton Friedman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Monetarist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(1912 -2009)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“A Monetary History of the US”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60648"/>
            <a:ext cx="2376264" cy="33123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Monetary policy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Should be the main instrument used by the government to manage the economy.</a:t>
            </a:r>
          </a:p>
          <a:p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(Actions taken by the </a:t>
            </a:r>
            <a:r>
              <a:rPr lang="en-US" sz="1600" i="1" dirty="0" err="1" smtClean="0">
                <a:solidFill>
                  <a:srgbClr val="0070C0"/>
                </a:solidFill>
                <a:latin typeface="Comic Sans MS" pitchFamily="66" charset="0"/>
              </a:rPr>
              <a:t>gov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/ECB which influences the money supply, interest rates and availability of credit).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968" y="4869160"/>
            <a:ext cx="3384376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Control of money supply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Control inflation by strict control of money supply.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Restrict loans &amp; high interest rates.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3861048"/>
            <a:ext cx="3168352" cy="27363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Reduction in inflation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Leads to increases competitiveness,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cheaper exports &amp; job creation in the long run.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Co’s keep wage increases to a minimum to avoid cost-push inflation.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4" y="332656"/>
            <a:ext cx="2376264" cy="2016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Laissez faire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Minimum state intervention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De-regulation of markets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Privatisation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224" y="2636912"/>
            <a:ext cx="2376264" cy="2016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Supply side policies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Improve market efficiency, boost supply, reduce the power  of </a:t>
            </a:r>
            <a:r>
              <a:rPr lang="en-US" smtClean="0">
                <a:solidFill>
                  <a:schemeClr val="tx1"/>
                </a:solidFill>
                <a:latin typeface="Comic Sans MS" pitchFamily="66" charset="0"/>
              </a:rPr>
              <a:t>trade unions.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  <a:hlinkClick r:id="rId2"/>
              </a:rPr>
              <a:t>The Shock Doctrine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upload.wikimedia.org/wikipedia/commons/3/3a/Margaret_Thatcher_croppe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01208"/>
            <a:ext cx="1224136" cy="1346272"/>
          </a:xfrm>
          <a:prstGeom prst="rect">
            <a:avLst/>
          </a:prstGeom>
          <a:noFill/>
        </p:spPr>
      </p:pic>
      <p:pic>
        <p:nvPicPr>
          <p:cNvPr id="6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92896"/>
            <a:ext cx="2088232" cy="1800200"/>
          </a:xfrm>
          <a:prstGeom prst="rect">
            <a:avLst/>
          </a:prstGeom>
          <a:noFill/>
        </p:spPr>
      </p:pic>
      <p:pic>
        <p:nvPicPr>
          <p:cNvPr id="38916" name="Picture 4" descr="http://t0.gstatic.com/images?q=tbn:ANd9GcTxB8goYJz1HNRBSVJIF1IVPllWNWmKmII7wKf6DNUEymuzlPea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301208"/>
            <a:ext cx="1152128" cy="1368152"/>
          </a:xfrm>
          <a:prstGeom prst="rect">
            <a:avLst/>
          </a:prstGeom>
          <a:noFill/>
        </p:spPr>
      </p:pic>
      <p:pic>
        <p:nvPicPr>
          <p:cNvPr id="38918" name="Picture 6" descr="http://www.rankopedia.com/CandidatePix/1881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229200"/>
            <a:ext cx="1224136" cy="14401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91680" y="4365104"/>
            <a:ext cx="61926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Advisor to Nixon, Pinochet, Thatcher, Regan  &amp; GW Bush </a:t>
            </a:r>
            <a:r>
              <a:rPr lang="en-US" dirty="0" err="1" smtClean="0"/>
              <a:t>Jnr</a:t>
            </a:r>
            <a:endParaRPr lang="en-US" dirty="0"/>
          </a:p>
        </p:txBody>
      </p:sp>
      <p:pic>
        <p:nvPicPr>
          <p:cNvPr id="4" name="Picture 2" descr="http://thewashingtonroast.com/wp-content/uploads/2011/05/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229200"/>
            <a:ext cx="1296144" cy="1405129"/>
          </a:xfrm>
          <a:prstGeom prst="rect">
            <a:avLst/>
          </a:prstGeom>
          <a:noFill/>
        </p:spPr>
      </p:pic>
      <p:pic>
        <p:nvPicPr>
          <p:cNvPr id="5" name="Picture 4" descr="http://www.buoyanteconomies.com/DebtInNixon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229200"/>
            <a:ext cx="1584176" cy="1471812"/>
          </a:xfrm>
          <a:prstGeom prst="rect">
            <a:avLst/>
          </a:prstGeom>
          <a:noFill/>
        </p:spPr>
      </p:pic>
      <p:pic>
        <p:nvPicPr>
          <p:cNvPr id="11" name="Picture 2" descr="http://static.twoday.net/sauseschritt/images/600px-Naomi_Klein_in_Berlin_2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32656"/>
            <a:ext cx="1819663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hlinkClick r:id="rId2"/>
            </a:endParaRPr>
          </a:p>
          <a:p>
            <a:pPr>
              <a:buNone/>
            </a:pPr>
            <a:r>
              <a:rPr lang="en-US" sz="2800" b="1" dirty="0" smtClean="0">
                <a:hlinkClick r:id="rId2"/>
              </a:rPr>
              <a:t>Are We Witnessing the Shock Doctrine in Effect? </a:t>
            </a:r>
            <a:endParaRPr lang="en-US" sz="28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hlinkClick r:id="rId3"/>
              </a:rPr>
              <a:t>Milton Friedman debates Naomi Klein</a:t>
            </a:r>
            <a:endParaRPr lang="en-US" dirty="0"/>
          </a:p>
        </p:txBody>
      </p:sp>
      <p:pic>
        <p:nvPicPr>
          <p:cNvPr id="4" name="Picture 2" descr="http://static.twoday.net/sauseschritt/images/600px-Naomi_Klein_in_Berlin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800200" cy="1656184"/>
          </a:xfrm>
          <a:prstGeom prst="rect">
            <a:avLst/>
          </a:prstGeom>
          <a:noFill/>
        </p:spPr>
      </p:pic>
      <p:pic>
        <p:nvPicPr>
          <p:cNvPr id="5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088232" cy="1800200"/>
          </a:xfrm>
          <a:prstGeom prst="rect">
            <a:avLst/>
          </a:prstGeom>
          <a:noFill/>
        </p:spPr>
      </p:pic>
      <p:pic>
        <p:nvPicPr>
          <p:cNvPr id="6" name="Content Placeholder 6" descr="http://www.noii.org.uk/i/youtub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988840"/>
            <a:ext cx="971600" cy="971600"/>
          </a:xfrm>
          <a:prstGeom prst="rect">
            <a:avLst/>
          </a:prstGeom>
          <a:noFill/>
        </p:spPr>
      </p:pic>
      <p:pic>
        <p:nvPicPr>
          <p:cNvPr id="7" name="Content Placeholder 6" descr="http://www.noii.org.uk/i/youtub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97152"/>
            <a:ext cx="971600" cy="9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Other Modern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Supply-siders</a:t>
            </a:r>
          </a:p>
          <a:p>
            <a:r>
              <a:rPr lang="en-US" dirty="0" smtClean="0">
                <a:latin typeface="Comic Sans MS" pitchFamily="66" charset="0"/>
              </a:rPr>
              <a:t>J. K. Galbraith (1908-2006)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Exam Questions HL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2005 Q 8 </a:t>
            </a:r>
            <a:r>
              <a:rPr lang="en-US" dirty="0" smtClean="0">
                <a:solidFill>
                  <a:srgbClr val="7030A0"/>
                </a:solidFill>
              </a:rPr>
              <a:t>Keynes </a:t>
            </a:r>
          </a:p>
          <a:p>
            <a:r>
              <a:rPr lang="en-US" dirty="0" smtClean="0"/>
              <a:t>2002 Q 4 </a:t>
            </a:r>
            <a:r>
              <a:rPr lang="en-US" dirty="0" smtClean="0">
                <a:solidFill>
                  <a:srgbClr val="7030A0"/>
                </a:solidFill>
              </a:rPr>
              <a:t>Keynes</a:t>
            </a:r>
          </a:p>
          <a:p>
            <a:r>
              <a:rPr lang="en-US" dirty="0" smtClean="0"/>
              <a:t>2001 Q 8 </a:t>
            </a:r>
            <a:r>
              <a:rPr lang="en-US" dirty="0" smtClean="0">
                <a:solidFill>
                  <a:srgbClr val="7030A0"/>
                </a:solidFill>
              </a:rPr>
              <a:t>Monetarists</a:t>
            </a:r>
          </a:p>
          <a:p>
            <a:r>
              <a:rPr lang="en-US" dirty="0" smtClean="0"/>
              <a:t>2000 Q 9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929" y="2174875"/>
            <a:ext cx="4762872" cy="3951288"/>
          </a:xfrm>
        </p:spPr>
        <p:txBody>
          <a:bodyPr/>
          <a:lstStyle/>
          <a:p>
            <a:r>
              <a:rPr lang="en-US" dirty="0" smtClean="0"/>
              <a:t>2010 Q 6 (b)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Milton Friedman</a:t>
            </a:r>
          </a:p>
          <a:p>
            <a:r>
              <a:rPr lang="en-US" dirty="0" smtClean="0"/>
              <a:t>2009 Q 7(c) </a:t>
            </a:r>
            <a:r>
              <a:rPr lang="en-US" dirty="0" smtClean="0">
                <a:solidFill>
                  <a:srgbClr val="7030A0"/>
                </a:solidFill>
              </a:rPr>
              <a:t>Ricardo</a:t>
            </a:r>
          </a:p>
          <a:p>
            <a:r>
              <a:rPr lang="en-US" dirty="0" smtClean="0"/>
              <a:t>2007 Q 4 (c) </a:t>
            </a:r>
            <a:r>
              <a:rPr lang="en-US" dirty="0" smtClean="0">
                <a:solidFill>
                  <a:srgbClr val="7030A0"/>
                </a:solidFill>
              </a:rPr>
              <a:t>Smith/Marshall/Keynes/Freidman</a:t>
            </a:r>
          </a:p>
          <a:p>
            <a:r>
              <a:rPr lang="en-US" dirty="0" smtClean="0"/>
              <a:t>2003 Q 8 (c)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9944" y="6389712"/>
            <a:ext cx="84969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chemeClr val="tx1"/>
                </a:solidFill>
              </a:rPr>
              <a:t>Powerpoint</a:t>
            </a:r>
            <a:r>
              <a:rPr lang="en-US" sz="1400" i="1" dirty="0" smtClean="0">
                <a:solidFill>
                  <a:schemeClr val="tx1"/>
                </a:solidFill>
              </a:rPr>
              <a:t> produced by Rachel Farrell (PDST) &amp; </a:t>
            </a:r>
            <a:r>
              <a:rPr lang="en-US" sz="1400" i="1" dirty="0" err="1" smtClean="0">
                <a:solidFill>
                  <a:schemeClr val="tx1"/>
                </a:solidFill>
              </a:rPr>
              <a:t>Aoife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</a:rPr>
              <a:t>Healion</a:t>
            </a:r>
            <a:r>
              <a:rPr lang="en-US" sz="1400" i="1" dirty="0" smtClean="0">
                <a:solidFill>
                  <a:schemeClr val="tx1"/>
                </a:solidFill>
              </a:rPr>
              <a:t> (SHS, </a:t>
            </a:r>
            <a:r>
              <a:rPr lang="en-US" sz="1400" i="1" dirty="0" err="1" smtClean="0">
                <a:solidFill>
                  <a:schemeClr val="tx1"/>
                </a:solidFill>
              </a:rPr>
              <a:t>Tullamore</a:t>
            </a:r>
            <a:r>
              <a:rPr lang="en-US" sz="1400" i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Sources of information:  SEC Marking Schemes, newspaper articles &amp; documentaries 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7704" y="332656"/>
            <a:ext cx="460851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Supply-sider theorists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Late 20</a:t>
            </a:r>
            <a:r>
              <a:rPr lang="en-US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Century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latin typeface="Comic Sans MS" pitchFamily="66" charset="0"/>
              </a:rPr>
              <a:t>Economy developed by </a:t>
            </a: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stimulating the supply </a:t>
            </a:r>
            <a:r>
              <a:rPr lang="en-IE" sz="2400" dirty="0" smtClean="0">
                <a:latin typeface="Comic Sans MS" pitchFamily="66" charset="0"/>
              </a:rPr>
              <a:t>of goods.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Reduce taxes</a:t>
            </a:r>
            <a:r>
              <a:rPr lang="en-IE" sz="2400" dirty="0" smtClean="0">
                <a:latin typeface="Comic Sans MS" pitchFamily="66" charset="0"/>
              </a:rPr>
              <a:t>, encourage work, investment &amp; government revenue.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Deregulation &amp; privatisation </a:t>
            </a:r>
            <a:r>
              <a:rPr lang="en-IE" sz="2400" dirty="0" smtClean="0">
                <a:latin typeface="Comic Sans MS" pitchFamily="66" charset="0"/>
              </a:rPr>
              <a:t>encourages competition, increase word production &amp; reduce prices.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Controversial because it advocates reduction of higher rates of tax which benefits the wealthy.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However supply siders claim that reducing tax rates will lead to increased tax revenue.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This is because increasing tax rates is a disincentive to work &amp; invest. </a:t>
            </a:r>
            <a:endParaRPr lang="en-IE" sz="2400" i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5656" y="216024"/>
            <a:ext cx="5688632" cy="14847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J. K. Galbraith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Maverick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Keynesian/liberalist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(1908-2006)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2" descr="http://www.vanityfair.com/images/culture/2005/02/cuar01_proust_galbraith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952328" cy="33843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1901933"/>
            <a:ext cx="54726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Wrote the book </a:t>
            </a:r>
          </a:p>
          <a:p>
            <a:pPr marL="285750" indent="-285750"/>
            <a:r>
              <a:rPr lang="en-IE" sz="2800" dirty="0" smtClean="0">
                <a:solidFill>
                  <a:srgbClr val="7030A0"/>
                </a:solidFill>
                <a:latin typeface="Comic Sans MS" pitchFamily="66" charset="0"/>
              </a:rPr>
              <a:t>“The Affluent Society”.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Recommended that governments should 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increase tax </a:t>
            </a:r>
            <a:r>
              <a:rPr lang="en-IE" sz="2800" dirty="0" smtClean="0">
                <a:latin typeface="Comic Sans MS" pitchFamily="66" charset="0"/>
              </a:rPr>
              <a:t>to reduce conspicuous consumption.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Warned of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economic power </a:t>
            </a:r>
            <a:r>
              <a:rPr lang="en-IE" sz="2800" dirty="0" smtClean="0">
                <a:latin typeface="Comic Sans MS" pitchFamily="66" charset="0"/>
              </a:rPr>
              <a:t>of multinational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oligopolies</a:t>
            </a:r>
            <a:r>
              <a:rPr lang="en-IE" sz="2800" dirty="0" smtClean="0">
                <a:latin typeface="Comic Sans MS" pitchFamily="66" charset="0"/>
              </a:rPr>
              <a:t>.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Some Irish Economists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Richard </a:t>
            </a:r>
            <a:r>
              <a:rPr lang="en-US" dirty="0" err="1" smtClean="0">
                <a:latin typeface="Comic Sans MS" pitchFamily="66" charset="0"/>
              </a:rPr>
              <a:t>Cantillon</a:t>
            </a:r>
            <a:r>
              <a:rPr lang="en-US" dirty="0" smtClean="0">
                <a:latin typeface="Comic Sans MS" pitchFamily="66" charset="0"/>
              </a:rPr>
              <a:t> (1680-1734)</a:t>
            </a:r>
          </a:p>
          <a:p>
            <a:r>
              <a:rPr lang="en-US" dirty="0" smtClean="0">
                <a:latin typeface="Comic Sans MS" pitchFamily="66" charset="0"/>
              </a:rPr>
              <a:t>David Mc Williams</a:t>
            </a:r>
          </a:p>
          <a:p>
            <a:r>
              <a:rPr lang="en-US" dirty="0" smtClean="0">
                <a:latin typeface="Comic Sans MS" pitchFamily="66" charset="0"/>
              </a:rPr>
              <a:t>Constantine </a:t>
            </a:r>
            <a:r>
              <a:rPr lang="en-US" dirty="0" err="1" smtClean="0">
                <a:latin typeface="Comic Sans MS" pitchFamily="66" charset="0"/>
              </a:rPr>
              <a:t>Gurdiev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Susan Hayes</a:t>
            </a:r>
          </a:p>
          <a:p>
            <a:r>
              <a:rPr lang="en-US" dirty="0" smtClean="0">
                <a:latin typeface="Comic Sans MS" pitchFamily="66" charset="0"/>
              </a:rPr>
              <a:t>Morgan Kelly</a:t>
            </a:r>
          </a:p>
          <a:p>
            <a:r>
              <a:rPr lang="en-US" dirty="0" err="1" smtClean="0">
                <a:latin typeface="Comic Sans MS" pitchFamily="66" charset="0"/>
              </a:rPr>
              <a:t>Colm</a:t>
            </a:r>
            <a:r>
              <a:rPr lang="en-US" dirty="0" smtClean="0">
                <a:latin typeface="Comic Sans MS" pitchFamily="66" charset="0"/>
              </a:rPr>
              <a:t> McCarthy</a:t>
            </a:r>
          </a:p>
        </p:txBody>
      </p:sp>
      <p:pic>
        <p:nvPicPr>
          <p:cNvPr id="4098" name="Picture 2" descr="http://www.newstalk.ie/wp-content/files/2009/11/mcwilli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1152128" cy="1181159"/>
          </a:xfrm>
          <a:prstGeom prst="rect">
            <a:avLst/>
          </a:prstGeom>
          <a:noFill/>
        </p:spPr>
      </p:pic>
      <p:pic>
        <p:nvPicPr>
          <p:cNvPr id="4100" name="Picture 4" descr="http://www.billtormey.ie/wp-content/uploads/constantin-gurdgi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068960"/>
            <a:ext cx="1143000" cy="1333501"/>
          </a:xfrm>
          <a:prstGeom prst="rect">
            <a:avLst/>
          </a:prstGeom>
          <a:noFill/>
        </p:spPr>
      </p:pic>
      <p:pic>
        <p:nvPicPr>
          <p:cNvPr id="4102" name="Picture 6" descr="http://www.investrcentre.com/images/i/116F76714EEB40DE93353EA853A57E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1428750" cy="16097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355976" y="2420888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6016" y="3068960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59832" y="3573016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ttp://www.ucd.ie/t4cms/rms/rms-62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85184"/>
            <a:ext cx="1512312" cy="1556792"/>
          </a:xfrm>
          <a:prstGeom prst="rect">
            <a:avLst/>
          </a:prstGeom>
          <a:noFill/>
        </p:spPr>
      </p:pic>
      <p:pic>
        <p:nvPicPr>
          <p:cNvPr id="4106" name="Picture 10" descr="http://static.businessinsider.com/image/4ccea28dcadcbb5624010000/colm-mccarth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25144"/>
            <a:ext cx="1944215" cy="1872208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1619672" y="4941168"/>
            <a:ext cx="496855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 descr="Fascimile of cover of Cantillon's 1755 Ess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1224136" cy="1296144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10800000">
            <a:off x="1835696" y="1196752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59832" y="4293096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92280" y="2420889"/>
            <a:ext cx="2051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 err="1" smtClean="0"/>
              <a:t>adpoted</a:t>
            </a:r>
            <a:r>
              <a:rPr lang="en-US" dirty="0" smtClean="0"/>
              <a:t> him!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Suggested Resources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Print out this pp and cut into 6 pieces to use for “My Little Book” methodology.</a:t>
            </a:r>
          </a:p>
          <a:p>
            <a:r>
              <a:rPr lang="en-US" dirty="0" smtClean="0">
                <a:latin typeface="Comic Sans MS" pitchFamily="66" charset="0"/>
              </a:rPr>
              <a:t>Cloze tests</a:t>
            </a:r>
          </a:p>
          <a:p>
            <a:r>
              <a:rPr lang="en-US" dirty="0" smtClean="0">
                <a:latin typeface="Comic Sans MS" pitchFamily="66" charset="0"/>
              </a:rPr>
              <a:t>Crosswords</a:t>
            </a:r>
          </a:p>
          <a:p>
            <a:r>
              <a:rPr lang="en-US" dirty="0" smtClean="0">
                <a:latin typeface="Comic Sans MS" pitchFamily="66" charset="0"/>
              </a:rPr>
              <a:t>Matching exercises</a:t>
            </a:r>
          </a:p>
          <a:p>
            <a:r>
              <a:rPr lang="en-US" dirty="0" err="1" smtClean="0">
                <a:latin typeface="Comic Sans MS" pitchFamily="66" charset="0"/>
              </a:rPr>
              <a:t>Wordwall</a:t>
            </a:r>
            <a:r>
              <a:rPr lang="en-US" dirty="0" smtClean="0">
                <a:latin typeface="Comic Sans MS" pitchFamily="66" charset="0"/>
              </a:rPr>
              <a:t> games </a:t>
            </a:r>
          </a:p>
          <a:p>
            <a:r>
              <a:rPr lang="en-US" dirty="0" smtClean="0">
                <a:latin typeface="Comic Sans MS" pitchFamily="66" charset="0"/>
              </a:rPr>
              <a:t>Exam questions templates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hlinkClick r:id="rId2"/>
              </a:rPr>
              <a:t>The Business 2,000 Economics Challenge online</a:t>
            </a:r>
            <a:endParaRPr lang="en-US" sz="2800" dirty="0" smtClean="0">
              <a:latin typeface="Comic Sans MS" pitchFamily="66" charset="0"/>
            </a:endParaRPr>
          </a:p>
          <a:p>
            <a:pPr>
              <a:buNone/>
            </a:pPr>
            <a:endParaRPr lang="en-US" sz="28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hlinkClick r:id="rId3"/>
              </a:rPr>
              <a:t>The </a:t>
            </a:r>
            <a:r>
              <a:rPr lang="en-US" sz="2800" dirty="0" err="1" smtClean="0">
                <a:latin typeface="Comic Sans MS" pitchFamily="66" charset="0"/>
                <a:hlinkClick r:id="rId3"/>
              </a:rPr>
              <a:t>Scoilnet</a:t>
            </a:r>
            <a:r>
              <a:rPr lang="en-US" sz="2800" dirty="0" smtClean="0">
                <a:latin typeface="Comic Sans MS" pitchFamily="66" charset="0"/>
                <a:hlinkClick r:id="rId3"/>
              </a:rPr>
              <a:t> History of Economic Thought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Both have been copied here in case you do not have internet access or you may use these resources for tests.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404664"/>
            <a:ext cx="59766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 below for on-line quiz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Watch out for the following definitions contained in this presentation!!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Policy</a:t>
            </a:r>
          </a:p>
          <a:p>
            <a:r>
              <a:rPr lang="en-US" dirty="0" smtClean="0"/>
              <a:t>Monetary Policy</a:t>
            </a:r>
          </a:p>
          <a:p>
            <a:r>
              <a:rPr lang="en-US" dirty="0" smtClean="0"/>
              <a:t>Consumer Surplus</a:t>
            </a:r>
          </a:p>
          <a:p>
            <a:r>
              <a:rPr lang="en-US" dirty="0" smtClean="0"/>
              <a:t>Price Elasticity of Demand (PED)</a:t>
            </a:r>
          </a:p>
          <a:p>
            <a:r>
              <a:rPr lang="en-US" dirty="0" smtClean="0"/>
              <a:t>Cannons of Taxation</a:t>
            </a:r>
          </a:p>
          <a:p>
            <a:r>
              <a:rPr lang="en-US" dirty="0" smtClean="0"/>
              <a:t>Quasi Rent</a:t>
            </a:r>
          </a:p>
          <a:p>
            <a:r>
              <a:rPr lang="en-US" dirty="0" smtClean="0"/>
              <a:t>Protectionism</a:t>
            </a:r>
          </a:p>
          <a:p>
            <a:r>
              <a:rPr lang="en-US" dirty="0" smtClean="0"/>
              <a:t>Laissez-faire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Law of Wages</a:t>
            </a:r>
          </a:p>
          <a:p>
            <a:r>
              <a:rPr lang="en-US" dirty="0" smtClean="0"/>
              <a:t>Law of Diminishing Marginal Returns</a:t>
            </a:r>
          </a:p>
          <a:p>
            <a:r>
              <a:rPr lang="en-US" dirty="0" smtClean="0"/>
              <a:t>Economic Rent</a:t>
            </a:r>
          </a:p>
          <a:p>
            <a:r>
              <a:rPr lang="en-US" dirty="0" smtClean="0"/>
              <a:t>Law of Comparative Advantage</a:t>
            </a:r>
          </a:p>
          <a:p>
            <a:r>
              <a:rPr lang="en-US" dirty="0" smtClean="0"/>
              <a:t>Say’s Law</a:t>
            </a:r>
          </a:p>
          <a:p>
            <a:r>
              <a:rPr lang="en-US" dirty="0" smtClean="0"/>
              <a:t>The Multiplier</a:t>
            </a:r>
          </a:p>
          <a:p>
            <a:r>
              <a:rPr lang="en-US" dirty="0" smtClean="0"/>
              <a:t>Liquidity Preference Theory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11760" y="5517232"/>
            <a:ext cx="309634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004048" y="3284984"/>
            <a:ext cx="3960440" cy="1800200"/>
          </a:xfrm>
          <a:prstGeom prst="wedgeEllipseCallout">
            <a:avLst>
              <a:gd name="adj1" fmla="val -89156"/>
              <a:gd name="adj2" fmla="val 32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“Bad money”  </a:t>
            </a:r>
          </a:p>
          <a:p>
            <a:pPr algn="ctr"/>
            <a:r>
              <a:rPr lang="en-US" dirty="0" smtClean="0"/>
              <a:t>notes &amp; coins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“Good money”  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precious metals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2852936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Gresham’s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Early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Plato (427-347 BC)</a:t>
            </a:r>
          </a:p>
          <a:p>
            <a:r>
              <a:rPr lang="en-US" dirty="0" smtClean="0">
                <a:latin typeface="Comic Sans MS" pitchFamily="66" charset="0"/>
              </a:rPr>
              <a:t>Aristotle (384-422 BC)</a:t>
            </a:r>
          </a:p>
          <a:p>
            <a:r>
              <a:rPr lang="en-US" dirty="0" smtClean="0">
                <a:latin typeface="Comic Sans MS" pitchFamily="66" charset="0"/>
              </a:rPr>
              <a:t>Thomas Aquinas (1225-1274)</a:t>
            </a: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1600" i="1" dirty="0" smtClean="0">
                <a:latin typeface="Comic Sans MS" pitchFamily="66" charset="0"/>
              </a:rPr>
              <a:t>Not on the course but worth a look for interest sake!</a:t>
            </a:r>
            <a:endParaRPr lang="en-US" sz="1600" i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5940152" cy="32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Plato (427-347 BC)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80728"/>
            <a:ext cx="3456384" cy="1396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Division of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Currency system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Individual subordinate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to the state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4581128"/>
            <a:ext cx="3096344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Public administration &amp; finance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trickledown.files.wordpress.com/2007/09/pl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201168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Aristotle (384-322 BC)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Unnatural wealth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unlimited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exchanging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Money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Measure of wealth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Store of 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136" y="4581128"/>
            <a:ext cx="3096344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Value in use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Value in exchange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2160240" cy="25922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True/genuine wealth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limited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agriculture, mining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35896" y="5733256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chel\My Documents\My Pictures\Summer 2011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32240" y="6237312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Sisyphus!!!!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1843</Words>
  <Application>Microsoft Office PowerPoint</Application>
  <PresentationFormat>On-screen Show (4:3)</PresentationFormat>
  <Paragraphs>375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The History of  Economic Thought</vt:lpstr>
      <vt:lpstr>LC Economics Syllabus</vt:lpstr>
      <vt:lpstr>Exam Questions OL</vt:lpstr>
      <vt:lpstr>Exam Questions HL</vt:lpstr>
      <vt:lpstr>Watch out for the following definitions contained in this presentation!!</vt:lpstr>
      <vt:lpstr>Early Economists</vt:lpstr>
      <vt:lpstr>Plato (427-347 BC) </vt:lpstr>
      <vt:lpstr>Aristotle (384-322 BC)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Aquinas (1225-1274)</vt:lpstr>
      <vt:lpstr>PowerPoint Presentation</vt:lpstr>
      <vt:lpstr>The Mercantilist (1500-1780)</vt:lpstr>
      <vt:lpstr>PowerPoint Presentation</vt:lpstr>
      <vt:lpstr>The Physiocrat (1750-1800)</vt:lpstr>
      <vt:lpstr>The Classical Economists</vt:lpstr>
      <vt:lpstr>PowerPoint Presentation</vt:lpstr>
      <vt:lpstr>PowerPoint Presentation</vt:lpstr>
      <vt:lpstr>PowerPoint Presentation</vt:lpstr>
      <vt:lpstr>Jean Baptiste Say (1767-1832) Wrote: “Treatise on Political Economy”</vt:lpstr>
      <vt:lpstr>John Stuart Mill (1806-1873) Wrote: “Principals of Political Economy…”</vt:lpstr>
      <vt:lpstr>PowerPoint Presentation</vt:lpstr>
      <vt:lpstr>PowerPoint Presentation</vt:lpstr>
      <vt:lpstr>The Socialists</vt:lpstr>
      <vt:lpstr>PowerPoint Presentation</vt:lpstr>
      <vt:lpstr>PowerPoint Presentation</vt:lpstr>
      <vt:lpstr>The Neo-classical Economists</vt:lpstr>
      <vt:lpstr>PowerPoint Presentation</vt:lpstr>
      <vt:lpstr>PowerPoint Presentation</vt:lpstr>
      <vt:lpstr>Keynesian Economists</vt:lpstr>
      <vt:lpstr>PowerPoint Presentation</vt:lpstr>
      <vt:lpstr>The Monetarists</vt:lpstr>
      <vt:lpstr>PowerPoint Presentation</vt:lpstr>
      <vt:lpstr>PowerPoint Presentation</vt:lpstr>
      <vt:lpstr>PowerPoint Presentation</vt:lpstr>
      <vt:lpstr>Other Modern Economists</vt:lpstr>
      <vt:lpstr>PowerPoint Presentation</vt:lpstr>
      <vt:lpstr>PowerPoint Presentation</vt:lpstr>
      <vt:lpstr>Some Irish Economists</vt:lpstr>
      <vt:lpstr>Suggested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Peadar Gardiner</dc:creator>
  <cp:lastModifiedBy>Peadar Gardiner</cp:lastModifiedBy>
  <cp:revision>66</cp:revision>
  <dcterms:created xsi:type="dcterms:W3CDTF">2010-10-25T10:14:43Z</dcterms:created>
  <dcterms:modified xsi:type="dcterms:W3CDTF">2014-03-11T10:08:44Z</dcterms:modified>
</cp:coreProperties>
</file>