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75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73" r:id="rId14"/>
    <p:sldId id="266" r:id="rId15"/>
    <p:sldId id="272" r:id="rId16"/>
    <p:sldId id="267" r:id="rId17"/>
    <p:sldId id="271" r:id="rId18"/>
    <p:sldId id="26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8.xml"/><Relationship Id="rId3" Type="http://schemas.openxmlformats.org/officeDocument/2006/relationships/slide" Target="../slides/slide9.xml"/><Relationship Id="rId7" Type="http://schemas.openxmlformats.org/officeDocument/2006/relationships/slide" Target="../slides/slide16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5" Type="http://schemas.openxmlformats.org/officeDocument/2006/relationships/slide" Target="../slides/slide11.xml"/><Relationship Id="rId10" Type="http://schemas.openxmlformats.org/officeDocument/2006/relationships/slide" Target="../slides/slide3.xml"/><Relationship Id="rId4" Type="http://schemas.openxmlformats.org/officeDocument/2006/relationships/slide" Target="../slides/slide10.xml"/><Relationship Id="rId9" Type="http://schemas.openxmlformats.org/officeDocument/2006/relationships/slide" Target="../slides/slide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6AF185-283F-4D8B-8CD9-A42CE86C478B}" type="datetimeFigureOut">
              <a:rPr lang="en-IE"/>
              <a:pPr>
                <a:defRPr/>
              </a:pPr>
              <a:t>27/08/2013</a:t>
            </a:fld>
            <a:endParaRPr lang="en-IE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42DC64-A432-4575-AA8F-EFBFFC70964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7A7C-00AD-4F30-BEB5-F78CC7259766}" type="datetimeFigureOut">
              <a:rPr lang="en-IE"/>
              <a:pPr>
                <a:defRPr/>
              </a:pPr>
              <a:t>27/08/2013</a:t>
            </a:fld>
            <a:endParaRPr lang="en-IE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06B57-B037-4B59-A7D7-DD3A2161F76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ABF5-C0EE-451D-B673-5E65E81657B5}" type="datetimeFigureOut">
              <a:rPr lang="en-IE"/>
              <a:pPr>
                <a:defRPr/>
              </a:pPr>
              <a:t>27/08/2013</a:t>
            </a:fld>
            <a:endParaRPr lang="en-IE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BF8F-E8A1-42B3-9C02-0503ECD709C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E0F0-DF1B-4E9F-8F52-534CF69044E7}" type="datetimeFigureOut">
              <a:rPr lang="en-IE"/>
              <a:pPr>
                <a:defRPr/>
              </a:pPr>
              <a:t>27/08/2013</a:t>
            </a:fld>
            <a:endParaRPr lang="en-IE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A2728-B54A-45D8-85EF-BA1F0445E5D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C0B59-9B79-4380-948A-AF98381D2389}" type="datetimeFigureOut">
              <a:rPr lang="en-IE"/>
              <a:pPr>
                <a:defRPr/>
              </a:pPr>
              <a:t>27/08/2013</a:t>
            </a:fld>
            <a:endParaRPr lang="en-I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AB67B6-C1E4-4EC7-AC01-93098E01862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762A-B05C-4704-9A6B-EF669A73338A}" type="datetimeFigureOut">
              <a:rPr lang="en-IE"/>
              <a:pPr>
                <a:defRPr/>
              </a:pPr>
              <a:t>27/08/2013</a:t>
            </a:fld>
            <a:endParaRPr lang="en-IE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94796-10CD-4365-98B6-98C7A5C15E3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4404F9-EF2A-4AC3-B720-91065AD1502A}" type="datetimeFigureOut">
              <a:rPr lang="en-IE"/>
              <a:pPr>
                <a:defRPr/>
              </a:pPr>
              <a:t>27/08/2013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DECD7D-4C99-4E27-8CBD-995FAFE8BEB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7CEF4-D283-4779-8CB2-01E754ABEA41}" type="datetimeFigureOut">
              <a:rPr lang="en-IE"/>
              <a:pPr>
                <a:defRPr/>
              </a:pPr>
              <a:t>27/08/2013</a:t>
            </a:fld>
            <a:endParaRPr lang="en-IE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7E2B9-4435-4692-BCF9-2A5CCB6019E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6">
            <a:hlinkClick r:id="rId2" action="ppaction://hlinksldjump"/>
          </p:cNvPr>
          <p:cNvSpPr/>
          <p:nvPr userDrawn="1"/>
        </p:nvSpPr>
        <p:spPr>
          <a:xfrm rot="16200000">
            <a:off x="-215900" y="1736725"/>
            <a:ext cx="647700" cy="4318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/>
              <a:t>S A 1</a:t>
            </a:r>
            <a:endParaRPr lang="en-IE" sz="1400" dirty="0"/>
          </a:p>
        </p:txBody>
      </p:sp>
      <p:sp>
        <p:nvSpPr>
          <p:cNvPr id="5" name="Rounded Rectangle 7">
            <a:hlinkClick r:id="rId3" action="ppaction://hlinksldjump"/>
          </p:cNvPr>
          <p:cNvSpPr/>
          <p:nvPr userDrawn="1"/>
        </p:nvSpPr>
        <p:spPr>
          <a:xfrm rot="16200000">
            <a:off x="-215900" y="2384425"/>
            <a:ext cx="647700" cy="4318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/>
              <a:t>S A 2</a:t>
            </a:r>
            <a:endParaRPr lang="en-IE" sz="1400" dirty="0"/>
          </a:p>
        </p:txBody>
      </p:sp>
      <p:sp>
        <p:nvSpPr>
          <p:cNvPr id="6" name="Rounded Rectangle 8">
            <a:hlinkClick r:id="rId4" action="ppaction://hlinksldjump"/>
          </p:cNvPr>
          <p:cNvSpPr/>
          <p:nvPr userDrawn="1"/>
        </p:nvSpPr>
        <p:spPr>
          <a:xfrm rot="16200000">
            <a:off x="-216694" y="3032919"/>
            <a:ext cx="649288" cy="4318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/>
              <a:t>S A 3 </a:t>
            </a:r>
            <a:endParaRPr lang="en-IE" sz="1400" dirty="0"/>
          </a:p>
        </p:txBody>
      </p:sp>
      <p:sp>
        <p:nvSpPr>
          <p:cNvPr id="7" name="Rounded Rectangle 9">
            <a:hlinkClick r:id="rId5" action="ppaction://hlinksldjump"/>
          </p:cNvPr>
          <p:cNvSpPr/>
          <p:nvPr userDrawn="1"/>
        </p:nvSpPr>
        <p:spPr>
          <a:xfrm rot="16200000">
            <a:off x="-215900" y="3681413"/>
            <a:ext cx="647700" cy="4318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/>
              <a:t>S A 4</a:t>
            </a:r>
            <a:endParaRPr lang="en-IE" sz="1400" dirty="0"/>
          </a:p>
        </p:txBody>
      </p:sp>
      <p:sp>
        <p:nvSpPr>
          <p:cNvPr id="8" name="Rounded Rectangle 10">
            <a:hlinkClick r:id="rId6" action="ppaction://hlinksldjump"/>
          </p:cNvPr>
          <p:cNvSpPr/>
          <p:nvPr userDrawn="1"/>
        </p:nvSpPr>
        <p:spPr>
          <a:xfrm rot="16200000">
            <a:off x="-215900" y="4329113"/>
            <a:ext cx="647700" cy="4318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/>
              <a:t>SA 5</a:t>
            </a:r>
            <a:endParaRPr lang="en-IE" sz="1400" dirty="0"/>
          </a:p>
        </p:txBody>
      </p:sp>
      <p:sp>
        <p:nvSpPr>
          <p:cNvPr id="9" name="Rounded Rectangle 11">
            <a:hlinkClick r:id="rId7" action="ppaction://hlinksldjump"/>
          </p:cNvPr>
          <p:cNvSpPr/>
          <p:nvPr userDrawn="1"/>
        </p:nvSpPr>
        <p:spPr>
          <a:xfrm rot="16200000">
            <a:off x="-218281" y="4976019"/>
            <a:ext cx="647700" cy="433388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/>
              <a:t>S A 6</a:t>
            </a:r>
            <a:endParaRPr lang="en-IE" sz="1400" dirty="0"/>
          </a:p>
        </p:txBody>
      </p:sp>
      <p:sp>
        <p:nvSpPr>
          <p:cNvPr id="10" name="Rounded Rectangle 12">
            <a:hlinkClick r:id="rId8" action="ppaction://hlinksldjump"/>
          </p:cNvPr>
          <p:cNvSpPr/>
          <p:nvPr userDrawn="1"/>
        </p:nvSpPr>
        <p:spPr>
          <a:xfrm rot="16200000">
            <a:off x="-219075" y="5624513"/>
            <a:ext cx="649287" cy="433388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/>
              <a:t>SA 7</a:t>
            </a:r>
            <a:endParaRPr lang="en-IE" sz="1400" dirty="0"/>
          </a:p>
        </p:txBody>
      </p:sp>
      <p:sp>
        <p:nvSpPr>
          <p:cNvPr id="11" name="Rounded Rectangle 13">
            <a:hlinkClick r:id="rId9" action="ppaction://hlinksldjump"/>
          </p:cNvPr>
          <p:cNvSpPr/>
          <p:nvPr userDrawn="1"/>
        </p:nvSpPr>
        <p:spPr>
          <a:xfrm rot="16200000">
            <a:off x="-215900" y="441325"/>
            <a:ext cx="647700" cy="4318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/>
              <a:t>Index</a:t>
            </a:r>
            <a:endParaRPr lang="en-IE" sz="1400" dirty="0"/>
          </a:p>
        </p:txBody>
      </p:sp>
      <p:sp>
        <p:nvSpPr>
          <p:cNvPr id="12" name="Rounded Rectangle 14">
            <a:hlinkClick r:id="rId10" action="ppaction://hlinksldjump"/>
          </p:cNvPr>
          <p:cNvSpPr/>
          <p:nvPr userDrawn="1"/>
        </p:nvSpPr>
        <p:spPr>
          <a:xfrm rot="16200000">
            <a:off x="-215900" y="1089025"/>
            <a:ext cx="647700" cy="4318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dirty="0"/>
              <a:t>Intro</a:t>
            </a:r>
            <a:endParaRPr lang="en-IE" sz="1400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F0C1A5-4466-4602-9577-0C32200ED998}" type="datetimeFigureOut">
              <a:rPr lang="en-IE"/>
              <a:pPr>
                <a:defRPr/>
              </a:pPr>
              <a:t>27/08/2013</a:t>
            </a:fld>
            <a:endParaRPr lang="en-IE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C56AD3-C8A9-4C71-88FA-17284D25AEA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674E98-5BEC-4434-BAA6-F15F63CD6388}" type="datetimeFigureOut">
              <a:rPr lang="en-IE"/>
              <a:pPr>
                <a:defRPr/>
              </a:pPr>
              <a:t>27/08/2013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39B0E6-27E9-4E17-A656-E255F53BD3C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06F1EF-A448-4AD4-9A41-2CBB03CDAFA9}" type="datetimeFigureOut">
              <a:rPr lang="en-IE"/>
              <a:pPr>
                <a:defRPr/>
              </a:pPr>
              <a:t>27/08/2013</a:t>
            </a:fld>
            <a:endParaRPr lang="en-IE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A364FD-8EE6-48FB-B2A2-5C47B8B3950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6EEB5F5-8A6B-43C6-A200-24E6771368AF}" type="datetimeFigureOut">
              <a:rPr lang="en-IE"/>
              <a:pPr>
                <a:defRPr/>
              </a:pPr>
              <a:t>27/08/2013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40AE66C-5549-401A-BD3F-B94BA5493B7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4" r:id="rId10"/>
    <p:sldLayoutId id="214748370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68363" y="900113"/>
            <a:ext cx="7407275" cy="50577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E" sz="8000" b="1" dirty="0">
                <a:solidFill>
                  <a:schemeClr val="tx2">
                    <a:satMod val="130000"/>
                  </a:schemeClr>
                </a:solidFill>
              </a:rPr>
              <a:t>Introduction </a:t>
            </a:r>
            <a:br>
              <a:rPr lang="en-IE" sz="80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IE" sz="8000" b="1" dirty="0">
                <a:solidFill>
                  <a:schemeClr val="tx2">
                    <a:satMod val="130000"/>
                  </a:schemeClr>
                </a:solidFill>
              </a:rPr>
              <a:t>to the </a:t>
            </a:r>
            <a:br>
              <a:rPr lang="en-IE" sz="80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IE" sz="8000" b="1" dirty="0">
                <a:solidFill>
                  <a:schemeClr val="tx2">
                    <a:satMod val="130000"/>
                  </a:schemeClr>
                </a:solidFill>
              </a:rPr>
              <a:t>Cartesian </a:t>
            </a:r>
            <a:r>
              <a:rPr lang="en-IE" sz="8000" b="1" dirty="0" smtClean="0">
                <a:solidFill>
                  <a:schemeClr val="tx2">
                    <a:satMod val="130000"/>
                  </a:schemeClr>
                </a:solidFill>
              </a:rPr>
              <a:t>Plane</a:t>
            </a:r>
            <a:endParaRPr lang="en-IE" sz="72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 l="6819" t="26546" r="6895" b="7216"/>
          <a:stretch>
            <a:fillRect/>
          </a:stretch>
        </p:blipFill>
        <p:spPr bwMode="auto">
          <a:xfrm>
            <a:off x="2127250" y="1341438"/>
            <a:ext cx="48895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 txBox="1">
            <a:spLocks/>
          </p:cNvSpPr>
          <p:nvPr/>
        </p:nvSpPr>
        <p:spPr bwMode="auto">
          <a:xfrm>
            <a:off x="457200" y="-168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3200">
                <a:latin typeface="Gill Sans MT" pitchFamily="34" charset="0"/>
              </a:rPr>
              <a:t>Student Activity 3   </a:t>
            </a:r>
          </a:p>
          <a:p>
            <a:pPr algn="ctr"/>
            <a:r>
              <a:rPr lang="en-IE" sz="3200">
                <a:latin typeface="Gill Sans MT" pitchFamily="34" charset="0"/>
              </a:rPr>
              <a:t>The completed Cartesian Plane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070100" y="971550"/>
            <a:ext cx="500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>
                <a:latin typeface="Gill Sans MT" pitchFamily="34" charset="0"/>
              </a:rPr>
              <a:t>Fill in the numbers that should go on each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 l="4906" t="24414" r="41321" b="8881"/>
          <a:stretch>
            <a:fillRect/>
          </a:stretch>
        </p:blipFill>
        <p:spPr bwMode="auto">
          <a:xfrm>
            <a:off x="252413" y="1341438"/>
            <a:ext cx="55848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le 1"/>
          <p:cNvSpPr txBox="1">
            <a:spLocks/>
          </p:cNvSpPr>
          <p:nvPr/>
        </p:nvSpPr>
        <p:spPr bwMode="auto">
          <a:xfrm>
            <a:off x="457200" y="-168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3200">
                <a:latin typeface="Gill Sans MT" pitchFamily="34" charset="0"/>
              </a:rPr>
              <a:t>Student Activity 4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11863" y="1176338"/>
            <a:ext cx="3132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>
                <a:latin typeface="Gill Sans MT" pitchFamily="34" charset="0"/>
              </a:rPr>
              <a:t>Fill in the missing numbers on each of the X and Y axes. Then write the coordinates of each fly.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11863" y="2565400"/>
          <a:ext cx="2808287" cy="316706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2463"/>
                <a:gridCol w="570673"/>
                <a:gridCol w="1845176"/>
              </a:tblGrid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A</a:t>
                      </a:r>
                      <a:endParaRPr lang="en-I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( ____ , ____ )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B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( ____ , ____ )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C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( ____ , ____ )</a:t>
                      </a:r>
                      <a:endParaRPr lang="en-I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D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( ____ , ____ )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E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( ____ , ____ )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F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( ____ , ____ )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G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( ____ , ____ )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H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( ____ , ____ )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I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( ____ , ____ )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J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=</a:t>
                      </a:r>
                      <a:endParaRPr lang="en-I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( ____ , ____ )</a:t>
                      </a:r>
                      <a:endParaRPr lang="en-I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5364163" y="2420938"/>
          <a:ext cx="3467100" cy="3786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84477"/>
                <a:gridCol w="1226023"/>
                <a:gridCol w="704469"/>
                <a:gridCol w="1051759"/>
              </a:tblGrid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1.</a:t>
                      </a:r>
                      <a:endParaRPr lang="en-I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(8 , 6)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to</a:t>
                      </a:r>
                      <a:endParaRPr lang="en-I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(4, 10)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2.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(4 , 2)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to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(8 , 2)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3.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(4 , 4)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to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(10 , 4)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4.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(2 , 4)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to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(4 , 4)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5.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(4 , 6)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to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(4 , 10)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6.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(8 , 6)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to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(4 , 6)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7.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(4 , 2)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to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(2 , 4)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8.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(8 , 2)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to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(10 , 4)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9.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(4 , 4)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>
                          <a:effectLst/>
                        </a:rPr>
                        <a:t>to</a:t>
                      </a:r>
                      <a:endParaRPr lang="en-I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(4 , 6)</a:t>
                      </a:r>
                      <a:endParaRPr lang="en-I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4614" name="Title 1"/>
          <p:cNvSpPr txBox="1">
            <a:spLocks/>
          </p:cNvSpPr>
          <p:nvPr/>
        </p:nvSpPr>
        <p:spPr bwMode="auto">
          <a:xfrm>
            <a:off x="457200" y="-168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3200">
                <a:latin typeface="Gill Sans MT" pitchFamily="34" charset="0"/>
              </a:rPr>
              <a:t>Student Activity 5</a:t>
            </a:r>
          </a:p>
        </p:txBody>
      </p:sp>
      <p:sp>
        <p:nvSpPr>
          <p:cNvPr id="24615" name="Rectangle 3"/>
          <p:cNvSpPr>
            <a:spLocks noChangeArrowheads="1"/>
          </p:cNvSpPr>
          <p:nvPr/>
        </p:nvSpPr>
        <p:spPr bwMode="auto">
          <a:xfrm>
            <a:off x="457200" y="620713"/>
            <a:ext cx="7931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>
                <a:latin typeface="Gill Sans MT" pitchFamily="34" charset="0"/>
              </a:rPr>
              <a:t>Drawing a point is similar to reading a point. You start by moving across the X axes, then move up the Y axis until you get where you need to be.</a:t>
            </a:r>
          </a:p>
        </p:txBody>
      </p:sp>
      <p:pic>
        <p:nvPicPr>
          <p:cNvPr id="24616" name="Picture 3"/>
          <p:cNvPicPr>
            <a:picLocks noChangeAspect="1" noChangeArrowheads="1"/>
          </p:cNvPicPr>
          <p:nvPr/>
        </p:nvPicPr>
        <p:blipFill>
          <a:blip r:embed="rId2"/>
          <a:srcRect l="4898" t="6557" b="21692"/>
          <a:stretch>
            <a:fillRect/>
          </a:stretch>
        </p:blipFill>
        <p:spPr bwMode="auto">
          <a:xfrm>
            <a:off x="509588" y="1628775"/>
            <a:ext cx="4638675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79838" y="1328738"/>
            <a:ext cx="52562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>
                <a:latin typeface="Gill Sans MT" pitchFamily="34" charset="0"/>
              </a:rPr>
              <a:t>Directions:   Plot the following points on the grid. 	      Then draw a straight line to connect 	      from one to the 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2916238" y="260350"/>
            <a:ext cx="3168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3200">
                <a:latin typeface="Gill Sans MT" pitchFamily="34" charset="0"/>
              </a:rPr>
              <a:t>Ice Cream Sunday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71663" y="981075"/>
            <a:ext cx="52562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>
                <a:latin typeface="Gill Sans MT" pitchFamily="34" charset="0"/>
              </a:rPr>
              <a:t>Directions:   Plot the following points on the grid. 	      Then draw a straight line to connect 	      from one to the next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 l="44772" t="37541" r="6677"/>
          <a:stretch>
            <a:fillRect/>
          </a:stretch>
        </p:blipFill>
        <p:spPr bwMode="auto">
          <a:xfrm>
            <a:off x="1116013" y="4260850"/>
            <a:ext cx="180022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 l="44772" t="37541" r="6677"/>
          <a:stretch>
            <a:fillRect/>
          </a:stretch>
        </p:blipFill>
        <p:spPr bwMode="auto">
          <a:xfrm>
            <a:off x="1116013" y="4260850"/>
            <a:ext cx="180022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1719263" y="409575"/>
            <a:ext cx="908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3200">
                <a:latin typeface="Gill Sans MT" pitchFamily="34" charset="0"/>
              </a:rPr>
              <a:t>Dish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03350" y="884238"/>
          <a:ext cx="1525588" cy="3336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396000"/>
                <a:gridCol w="208280"/>
                <a:gridCol w="504000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-14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-16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-14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63900" y="858838"/>
          <a:ext cx="1524000" cy="556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396000"/>
                <a:gridCol w="208280"/>
                <a:gridCol w="504000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749" name="TextBox 7"/>
          <p:cNvSpPr txBox="1">
            <a:spLocks noChangeArrowheads="1"/>
          </p:cNvSpPr>
          <p:nvPr/>
        </p:nvSpPr>
        <p:spPr bwMode="auto">
          <a:xfrm>
            <a:off x="5089525" y="371475"/>
            <a:ext cx="1844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3200">
                <a:latin typeface="Gill Sans MT" pitchFamily="34" charset="0"/>
              </a:rPr>
              <a:t>Ice Cream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280025" y="850900"/>
          <a:ext cx="1524000" cy="556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396000"/>
                <a:gridCol w="208280"/>
                <a:gridCol w="504000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-9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223125" y="849313"/>
          <a:ext cx="1525588" cy="5629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396000"/>
                <a:gridCol w="208280"/>
                <a:gridCol w="504000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69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31913" y="371475"/>
            <a:ext cx="1727200" cy="406558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3132138" y="371475"/>
            <a:ext cx="5761037" cy="629761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5650" y="265113"/>
            <a:ext cx="0" cy="3451225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05" name="TextBox 15"/>
          <p:cNvSpPr txBox="1">
            <a:spLocks noChangeArrowheads="1"/>
          </p:cNvSpPr>
          <p:nvPr/>
        </p:nvSpPr>
        <p:spPr bwMode="auto">
          <a:xfrm>
            <a:off x="2987675" y="-115888"/>
            <a:ext cx="3168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3200">
                <a:latin typeface="Gill Sans MT" pitchFamily="34" charset="0"/>
              </a:rPr>
              <a:t>Ice Cream Sunday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 l="44772" t="37541" r="6677"/>
          <a:stretch>
            <a:fillRect/>
          </a:stretch>
        </p:blipFill>
        <p:spPr bwMode="auto">
          <a:xfrm>
            <a:off x="4032250" y="3429000"/>
            <a:ext cx="180022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43236" t="9242" r="8148" b="50221"/>
          <a:stretch>
            <a:fillRect/>
          </a:stretch>
        </p:blipFill>
        <p:spPr bwMode="auto">
          <a:xfrm>
            <a:off x="-3060700" y="6237288"/>
            <a:ext cx="3630613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081088" y="349250"/>
            <a:ext cx="277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3200">
                <a:latin typeface="Gill Sans MT" pitchFamily="34" charset="0"/>
              </a:rPr>
              <a:t>Spoon &amp; Finish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4638" y="1006475"/>
          <a:ext cx="1731962" cy="4078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7042"/>
                <a:gridCol w="208280"/>
                <a:gridCol w="640080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14.5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14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72188" y="987425"/>
          <a:ext cx="1524000" cy="2225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396000"/>
                <a:gridCol w="208280"/>
                <a:gridCol w="504000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-2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,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739" name="TextBox 7"/>
          <p:cNvSpPr txBox="1">
            <a:spLocks noChangeArrowheads="1"/>
          </p:cNvSpPr>
          <p:nvPr/>
        </p:nvSpPr>
        <p:spPr bwMode="auto">
          <a:xfrm>
            <a:off x="6142038" y="384175"/>
            <a:ext cx="1296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3200">
                <a:latin typeface="Gill Sans MT" pitchFamily="34" charset="0"/>
              </a:rPr>
              <a:t>Cherry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550" y="371475"/>
            <a:ext cx="2879725" cy="50736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5795963" y="371475"/>
            <a:ext cx="2016125" cy="305911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32363" y="371475"/>
            <a:ext cx="0" cy="334803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43" name="TextBox 14"/>
          <p:cNvSpPr txBox="1">
            <a:spLocks noChangeArrowheads="1"/>
          </p:cNvSpPr>
          <p:nvPr/>
        </p:nvSpPr>
        <p:spPr bwMode="auto">
          <a:xfrm>
            <a:off x="3348038" y="-115888"/>
            <a:ext cx="3168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3200">
                <a:latin typeface="Gill Sans MT" pitchFamily="34" charset="0"/>
              </a:rPr>
              <a:t>Ice Cream Sunday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ChangeArrowheads="1"/>
          </p:cNvSpPr>
          <p:nvPr/>
        </p:nvSpPr>
        <p:spPr bwMode="auto">
          <a:xfrm>
            <a:off x="1042988" y="1196975"/>
            <a:ext cx="76438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>
                <a:latin typeface="Gill Sans MT" pitchFamily="34" charset="0"/>
              </a:rPr>
              <a:t>Break the code: </a:t>
            </a:r>
          </a:p>
          <a:p>
            <a:r>
              <a:rPr lang="en-IE" sz="2400" b="1">
                <a:latin typeface="Gill Sans MT" pitchFamily="34" charset="0"/>
              </a:rPr>
              <a:t>Question: Why did the teacher always wear sun glasses in her classroom? </a:t>
            </a:r>
            <a:endParaRPr lang="en-IE" sz="2400">
              <a:latin typeface="Gill Sans MT" pitchFamily="34" charset="0"/>
            </a:endParaRPr>
          </a:p>
          <a:p>
            <a:r>
              <a:rPr lang="en-IE" sz="2400">
                <a:latin typeface="Gill Sans MT" pitchFamily="34" charset="0"/>
              </a:rPr>
              <a:t>To find the answer, you must use the Cartesian plane below. Each coordinate on the grid represents a letter. You must use the activity sheet below which will give you a list of the coordinates. As you find each coordinate, you must write the corresponding letter above it. </a:t>
            </a:r>
          </a:p>
          <a:p>
            <a:r>
              <a:rPr lang="en-IE" sz="2400">
                <a:latin typeface="Gill Sans MT" pitchFamily="34" charset="0"/>
              </a:rPr>
              <a:t>When you have completed this, you will have cracked the code </a:t>
            </a:r>
          </a:p>
        </p:txBody>
      </p:sp>
      <p:sp>
        <p:nvSpPr>
          <p:cNvPr id="28674" name="Title 1"/>
          <p:cNvSpPr txBox="1">
            <a:spLocks/>
          </p:cNvSpPr>
          <p:nvPr/>
        </p:nvSpPr>
        <p:spPr bwMode="auto">
          <a:xfrm>
            <a:off x="457200" y="-168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3200">
                <a:latin typeface="Gill Sans MT" pitchFamily="34" charset="0"/>
              </a:rPr>
              <a:t>Student Activity 6    Break the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 txBox="1">
            <a:spLocks/>
          </p:cNvSpPr>
          <p:nvPr/>
        </p:nvSpPr>
        <p:spPr bwMode="auto">
          <a:xfrm>
            <a:off x="457200" y="-168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3200">
                <a:latin typeface="Gill Sans MT" pitchFamily="34" charset="0"/>
              </a:rPr>
              <a:t>Student Activity 6    Break the code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60538"/>
            <a:ext cx="5584825" cy="50403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827088" y="620713"/>
            <a:ext cx="8640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>
                <a:latin typeface="Gill Sans MT" pitchFamily="34" charset="0"/>
              </a:rPr>
              <a:t>  Answer:  (5,3) (-3,2) (-7,-2) (3,-6) (2,6) (-2,-3) (-3,2) ------------(0,4) (-3,2) (6,-3)  </a:t>
            </a:r>
          </a:p>
          <a:p>
            <a:r>
              <a:rPr lang="en-IE" sz="2000">
                <a:latin typeface="Gill Sans MT" pitchFamily="34" charset="0"/>
              </a:rPr>
              <a:t>  (-2,-3) (0,-6) (2,6) (-6,6) (-3,2) (6,5) (0,-6) (-2,-3 ) ----- (-3,0) (-3,2) (6,-3) (-3,2) </a:t>
            </a:r>
          </a:p>
          <a:p>
            <a:r>
              <a:rPr lang="en-IE" sz="2000">
                <a:latin typeface="Gill Sans MT" pitchFamily="34" charset="0"/>
              </a:rPr>
              <a:t> ------------(-2,-3) (-6,-5) ------------	(5,3) (6,-3) (3,-2) (2,2) (0,4) (0,-6)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 l="42499" t="88084" r="32581" b="584"/>
          <a:stretch>
            <a:fillRect/>
          </a:stretch>
        </p:blipFill>
        <p:spPr bwMode="auto">
          <a:xfrm>
            <a:off x="6443663" y="4076700"/>
            <a:ext cx="24066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1081" t="32687" r="8192" b="11864"/>
          <a:stretch>
            <a:fillRect/>
          </a:stretch>
        </p:blipFill>
        <p:spPr bwMode="auto">
          <a:xfrm>
            <a:off x="2627313" y="3500438"/>
            <a:ext cx="31400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 txBox="1">
            <a:spLocks/>
          </p:cNvSpPr>
          <p:nvPr/>
        </p:nvSpPr>
        <p:spPr bwMode="auto">
          <a:xfrm>
            <a:off x="457200" y="-168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3200">
                <a:latin typeface="Gill Sans MT" pitchFamily="34" charset="0"/>
              </a:rPr>
              <a:t>Student Activity 7    Make your own Code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550" y="765175"/>
            <a:ext cx="817245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Make your own coded message: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Instructions: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E" dirty="0">
                <a:latin typeface="+mn-lt"/>
              </a:rPr>
              <a:t>Decide </a:t>
            </a:r>
            <a:r>
              <a:rPr lang="en-IE" dirty="0">
                <a:latin typeface="+mn-lt"/>
              </a:rPr>
              <a:t>on a phrase or sentence you would like to encode. Don’t make it too long </a:t>
            </a:r>
            <a:r>
              <a:rPr lang="en-IE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     (</a:t>
            </a:r>
            <a:r>
              <a:rPr lang="en-IE" dirty="0">
                <a:latin typeface="+mn-lt"/>
              </a:rPr>
              <a:t>20 to 25 characters should be enough)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2. </a:t>
            </a:r>
            <a:r>
              <a:rPr lang="en-IE" dirty="0">
                <a:latin typeface="+mn-lt"/>
              </a:rPr>
              <a:t>  Draw </a:t>
            </a:r>
            <a:r>
              <a:rPr lang="en-IE" dirty="0">
                <a:latin typeface="+mn-lt"/>
              </a:rPr>
              <a:t>your Cartesian plane on the graph paper below.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n-IE" dirty="0">
                <a:latin typeface="+mn-lt"/>
              </a:rPr>
              <a:t>Decide </a:t>
            </a:r>
            <a:r>
              <a:rPr lang="en-IE" dirty="0">
                <a:latin typeface="+mn-lt"/>
              </a:rPr>
              <a:t>where each letter is going to go, draw in the point on the plane and assign </a:t>
            </a:r>
            <a:endParaRPr lang="en-IE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 </a:t>
            </a:r>
            <a:r>
              <a:rPr lang="en-IE" dirty="0">
                <a:latin typeface="+mn-lt"/>
              </a:rPr>
              <a:t>    it </a:t>
            </a:r>
            <a:r>
              <a:rPr lang="en-IE" dirty="0">
                <a:latin typeface="+mn-lt"/>
              </a:rPr>
              <a:t>the appropriate letter. (For example in the previous student activity, B = (5,3) )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en-IE" dirty="0">
                <a:latin typeface="+mn-lt"/>
              </a:rPr>
              <a:t>Make </a:t>
            </a:r>
            <a:r>
              <a:rPr lang="en-IE" dirty="0">
                <a:latin typeface="+mn-lt"/>
              </a:rPr>
              <a:t>a table below your Cartesian plane which lists the coordinates of each letter </a:t>
            </a:r>
            <a:r>
              <a:rPr lang="en-IE" dirty="0">
                <a:latin typeface="+mn-lt"/>
              </a:rPr>
              <a:t> in </a:t>
            </a:r>
            <a:r>
              <a:rPr lang="en-IE" dirty="0">
                <a:latin typeface="+mn-lt"/>
              </a:rPr>
              <a:t>your coded phrase.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5. </a:t>
            </a:r>
            <a:r>
              <a:rPr lang="en-IE" dirty="0">
                <a:latin typeface="+mn-lt"/>
              </a:rPr>
              <a:t>  Swap </a:t>
            </a:r>
            <a:r>
              <a:rPr lang="en-IE" dirty="0">
                <a:latin typeface="+mn-lt"/>
              </a:rPr>
              <a:t>with your friend, you decode their message and they can decode yours!!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974725" y="1381125"/>
            <a:ext cx="80613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IE" sz="2200" b="1">
                <a:latin typeface="Gill Sans MT" pitchFamily="34" charset="0"/>
              </a:rPr>
              <a:t>Introduction:	Get to the point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IE" sz="2200" b="1">
                <a:latin typeface="Gill Sans MT" pitchFamily="34" charset="0"/>
              </a:rPr>
              <a:t>Student Activity 1:	Find the fly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IE" sz="2200" b="1">
                <a:latin typeface="Gill Sans MT" pitchFamily="34" charset="0"/>
              </a:rPr>
              <a:t>Student Activity 2:	Negative Coordinates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IE" sz="2200" b="1">
                <a:latin typeface="Gill Sans MT" pitchFamily="34" charset="0"/>
              </a:rPr>
              <a:t>Student Activity 3:	The completed Cartesian Plane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IE" sz="2200" b="1">
                <a:latin typeface="Gill Sans MT" pitchFamily="34" charset="0"/>
              </a:rPr>
              <a:t>Student Activity 4:	Coordinates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IE" sz="2200" b="1">
                <a:latin typeface="Gill Sans MT" pitchFamily="34" charset="0"/>
              </a:rPr>
              <a:t>Student Activity 5:	Shapes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IE" sz="2200" b="1">
                <a:latin typeface="Gill Sans MT" pitchFamily="34" charset="0"/>
              </a:rPr>
              <a:t>Student Activity 6:	Break the Code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IE" sz="2200" b="1">
                <a:latin typeface="Gill Sans MT" pitchFamily="34" charset="0"/>
              </a:rPr>
              <a:t>Student Activity 7:	Make your own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ChangeArrowheads="1"/>
          </p:cNvSpPr>
          <p:nvPr/>
        </p:nvSpPr>
        <p:spPr bwMode="auto">
          <a:xfrm>
            <a:off x="1003300" y="4724400"/>
            <a:ext cx="8172450" cy="1939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>
                <a:latin typeface="Gill Sans MT" pitchFamily="34" charset="0"/>
              </a:rPr>
              <a:t> A very famous mathematician called </a:t>
            </a:r>
            <a:r>
              <a:rPr lang="en-IE" sz="2000" b="1">
                <a:latin typeface="Gill Sans MT" pitchFamily="34" charset="0"/>
              </a:rPr>
              <a:t>Rene Descartes </a:t>
            </a:r>
            <a:r>
              <a:rPr lang="en-IE" sz="2000">
                <a:latin typeface="Gill Sans MT" pitchFamily="34" charset="0"/>
              </a:rPr>
              <a:t>lay in bed one night. As he lay there, he looked up at the ceiling in his bedroom. He noticed a fly was asleep on the ceiling. Descartes, being a mathematician wondered if he could figure out a way of stating where exactly the fly was on the ceiling. Obviously it has to be a precise description he thought. I can’t really say, “To the left” or “Near the right “or “In the middle”.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8234" t="14867" r="11760" b="25603"/>
          <a:stretch>
            <a:fillRect/>
          </a:stretch>
        </p:blipFill>
        <p:spPr bwMode="auto">
          <a:xfrm>
            <a:off x="1206500" y="646113"/>
            <a:ext cx="7764463" cy="40830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57213" y="-384175"/>
            <a:ext cx="84788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IE" sz="3200" b="1">
              <a:latin typeface="Gill Sans MT" pitchFamily="34" charset="0"/>
            </a:endParaRPr>
          </a:p>
          <a:p>
            <a:pPr algn="ctr"/>
            <a:r>
              <a:rPr lang="en-IE" sz="3200" b="1">
                <a:latin typeface="Gill Sans MT" pitchFamily="34" charset="0"/>
              </a:rPr>
              <a:t> Coordinate Geometry: Get to the point!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 l="6601" t="22806" r="51839" b="24628"/>
          <a:stretch>
            <a:fillRect/>
          </a:stretch>
        </p:blipFill>
        <p:spPr bwMode="auto">
          <a:xfrm>
            <a:off x="414338" y="1538288"/>
            <a:ext cx="42291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13"/>
          <p:cNvSpPr>
            <a:spLocks noChangeArrowheads="1"/>
          </p:cNvSpPr>
          <p:nvPr/>
        </p:nvSpPr>
        <p:spPr bwMode="auto">
          <a:xfrm>
            <a:off x="4608513" y="1557338"/>
            <a:ext cx="4572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>
                <a:latin typeface="Gill Sans MT" pitchFamily="34" charset="0"/>
              </a:rPr>
              <a:t>When Descartes looked up at his ceiling, this is what he saw. A fly resting there. He began to think about how he might be able to describe the exact position of the fly.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4733925" y="1568450"/>
            <a:ext cx="4014788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>
                <a:latin typeface="Gill Sans MT" pitchFamily="34" charset="0"/>
              </a:rPr>
              <a:t>Descartes decided that if he drew two lines at right angles to each other, then he might be able to come up with a way of describing the exact position of the fly. </a:t>
            </a:r>
          </a:p>
          <a:p>
            <a:r>
              <a:rPr lang="en-IE" sz="2000">
                <a:latin typeface="Gill Sans MT" pitchFamily="34" charset="0"/>
              </a:rPr>
              <a:t>How do you think this would have helped him? </a:t>
            </a:r>
          </a:p>
          <a:p>
            <a:r>
              <a:rPr lang="en-IE" sz="2000">
                <a:latin typeface="Gill Sans MT" pitchFamily="34" charset="0"/>
              </a:rPr>
              <a:t>____________________________________________________________________________________________________________________________________________________________________________________ </a:t>
            </a:r>
            <a:endParaRPr lang="en-IE" sz="200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414338" y="1538288"/>
            <a:ext cx="4229100" cy="3781425"/>
            <a:chOff x="323523" y="898458"/>
            <a:chExt cx="4229104" cy="3780000"/>
          </a:xfrm>
        </p:grpSpPr>
        <p:pic>
          <p:nvPicPr>
            <p:cNvPr id="17411" name="Picture 2"/>
            <p:cNvPicPr>
              <a:picLocks noChangeAspect="1" noChangeArrowheads="1"/>
            </p:cNvPicPr>
            <p:nvPr/>
          </p:nvPicPr>
          <p:blipFill>
            <a:blip r:embed="rId2"/>
            <a:srcRect l="6601" t="22806" r="51839" b="24628"/>
            <a:stretch>
              <a:fillRect/>
            </a:stretch>
          </p:blipFill>
          <p:spPr bwMode="auto">
            <a:xfrm>
              <a:off x="323523" y="898458"/>
              <a:ext cx="4229104" cy="37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>
            <a:xfrm flipH="1" flipV="1">
              <a:off x="1403024" y="1314226"/>
              <a:ext cx="38100" cy="2350201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412549" y="3667601"/>
              <a:ext cx="3024190" cy="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/>
          <a:srcRect l="8102" t="20741" r="51312" b="27942"/>
          <a:stretch>
            <a:fillRect/>
          </a:stretch>
        </p:blipFill>
        <p:spPr bwMode="auto">
          <a:xfrm>
            <a:off x="431800" y="1538288"/>
            <a:ext cx="4230688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4643438" y="1382713"/>
            <a:ext cx="42132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>
                <a:latin typeface="Gill Sans MT" pitchFamily="34" charset="0"/>
              </a:rPr>
              <a:t>Descartes decided to place numbers on the bottom (horizontal) row and on the side (vertical) row. He could now state accurately where exactly the fly was on the ceiling. </a:t>
            </a:r>
          </a:p>
          <a:p>
            <a:endParaRPr lang="en-IE" sz="2000">
              <a:latin typeface="Gill Sans MT" pitchFamily="34" charset="0"/>
            </a:endParaRPr>
          </a:p>
          <a:p>
            <a:r>
              <a:rPr lang="en-IE" sz="2000">
                <a:latin typeface="Gill Sans MT" pitchFamily="34" charset="0"/>
              </a:rPr>
              <a:t>But there was a problem, should he give the vertical number of tiles followed by horizontal? i.e. go up 5 squares and move across 4 squares, or should he give the horizontal number first, then the vertical? i.e. go across 4 squares then move up 5?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4537075" y="404813"/>
            <a:ext cx="48593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>
                <a:latin typeface="Gill Sans MT" pitchFamily="34" charset="0"/>
              </a:rPr>
              <a:t>He decided to give the </a:t>
            </a:r>
          </a:p>
          <a:p>
            <a:r>
              <a:rPr lang="en-IE" sz="2000">
                <a:latin typeface="Gill Sans MT" pitchFamily="34" charset="0"/>
              </a:rPr>
              <a:t>HORIZONTAL NUMBER FIRST and </a:t>
            </a:r>
          </a:p>
          <a:p>
            <a:r>
              <a:rPr lang="en-IE" sz="2000">
                <a:latin typeface="Gill Sans MT" pitchFamily="34" charset="0"/>
              </a:rPr>
              <a:t>THE VERTICAL NUMBER SECOND. </a:t>
            </a:r>
          </a:p>
          <a:p>
            <a:r>
              <a:rPr lang="en-IE" sz="2000">
                <a:latin typeface="Gill Sans MT" pitchFamily="34" charset="0"/>
              </a:rPr>
              <a:t>To help people remember this he called the horizontal line X and the vertical line Y </a:t>
            </a:r>
          </a:p>
          <a:p>
            <a:r>
              <a:rPr lang="en-IE" sz="2000">
                <a:latin typeface="Gill Sans MT" pitchFamily="34" charset="0"/>
              </a:rPr>
              <a:t>(Because X comes before Y in the alphabet)</a:t>
            </a:r>
          </a:p>
          <a:p>
            <a:endParaRPr lang="en-IE" sz="2000">
              <a:latin typeface="Gill Sans MT" pitchFamily="34" charset="0"/>
            </a:endParaRPr>
          </a:p>
          <a:p>
            <a:r>
              <a:rPr lang="en-IE" sz="2000">
                <a:latin typeface="Gill Sans MT" pitchFamily="34" charset="0"/>
              </a:rPr>
              <a:t>So, in this diagram, the position of the fly </a:t>
            </a:r>
          </a:p>
          <a:p>
            <a:r>
              <a:rPr lang="en-IE" sz="2000">
                <a:latin typeface="Gill Sans MT" pitchFamily="34" charset="0"/>
              </a:rPr>
              <a:t>can be found by moving </a:t>
            </a:r>
          </a:p>
          <a:p>
            <a:r>
              <a:rPr lang="en-IE" sz="2000">
                <a:latin typeface="Gill Sans MT" pitchFamily="34" charset="0"/>
              </a:rPr>
              <a:t>4 units across, then 5 units up.</a:t>
            </a:r>
          </a:p>
          <a:p>
            <a:r>
              <a:rPr lang="en-IE" sz="2000">
                <a:latin typeface="Gill Sans MT" pitchFamily="34" charset="0"/>
              </a:rPr>
              <a:t>These are known as X, Y values and are written like this</a:t>
            </a:r>
          </a:p>
          <a:p>
            <a:pPr algn="ctr"/>
            <a:endParaRPr lang="en-IE" sz="2000">
              <a:latin typeface="Gill Sans MT" pitchFamily="34" charset="0"/>
            </a:endParaRPr>
          </a:p>
          <a:p>
            <a:r>
              <a:rPr lang="en-IE" sz="2000">
                <a:latin typeface="Gill Sans MT" pitchFamily="34" charset="0"/>
              </a:rPr>
              <a:t>  Position of fly =      (4, 5)</a:t>
            </a:r>
          </a:p>
          <a:p>
            <a:endParaRPr lang="en-IE">
              <a:latin typeface="Gill Sans MT" pitchFamily="34" charset="0"/>
            </a:endParaRPr>
          </a:p>
          <a:p>
            <a:pPr algn="ctr"/>
            <a:r>
              <a:rPr lang="en-IE" sz="2000">
                <a:latin typeface="Gill Sans MT" pitchFamily="34" charset="0"/>
              </a:rPr>
              <a:t>      X value ,      Y value</a:t>
            </a:r>
          </a:p>
          <a:p>
            <a:pPr algn="ctr"/>
            <a:r>
              <a:rPr lang="en-IE" sz="2000">
                <a:latin typeface="Gill Sans MT" pitchFamily="34" charset="0"/>
              </a:rPr>
              <a:t>        (First)       (Second)</a:t>
            </a:r>
          </a:p>
          <a:p>
            <a:endParaRPr lang="en-IE" sz="2000">
              <a:latin typeface="Gill Sans MT" pitchFamily="34" charset="0"/>
            </a:endParaRPr>
          </a:p>
        </p:txBody>
      </p:sp>
      <p:sp>
        <p:nvSpPr>
          <p:cNvPr id="6" name="Double Bracket 5"/>
          <p:cNvSpPr/>
          <p:nvPr/>
        </p:nvSpPr>
        <p:spPr>
          <a:xfrm>
            <a:off x="6124575" y="4941888"/>
            <a:ext cx="2160588" cy="719137"/>
          </a:xfrm>
          <a:prstGeom prst="bracketPair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365125" y="5876925"/>
            <a:ext cx="8640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 i="1">
                <a:solidFill>
                  <a:srgbClr val="000000"/>
                </a:solidFill>
                <a:latin typeface="Gill Sans MT" pitchFamily="34" charset="0"/>
              </a:rPr>
              <a:t>In honour of Rene Descartes, the graph showing the coordinates of the fly is known as the Cartesian Plane (or X Y Plane).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 l="8102" t="20741" r="51312" b="27942"/>
          <a:stretch>
            <a:fillRect/>
          </a:stretch>
        </p:blipFill>
        <p:spPr bwMode="auto">
          <a:xfrm>
            <a:off x="412750" y="1538288"/>
            <a:ext cx="4230688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68275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IE" sz="3200" dirty="0" smtClean="0">
                <a:solidFill>
                  <a:schemeClr val="tx2">
                    <a:satMod val="130000"/>
                  </a:schemeClr>
                </a:solidFill>
              </a:rPr>
              <a:t>Student Activity 1</a:t>
            </a:r>
            <a:endParaRPr lang="en-IE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rrowheads="1"/>
          </p:cNvPicPr>
          <p:nvPr/>
        </p:nvPicPr>
        <p:blipFill>
          <a:blip r:embed="rId2"/>
          <a:srcRect l="10751" t="22563" r="3471" b="1495"/>
          <a:stretch>
            <a:fillRect/>
          </a:stretch>
        </p:blipFill>
        <p:spPr bwMode="auto">
          <a:xfrm>
            <a:off x="539750" y="657225"/>
            <a:ext cx="8496300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 l="7968" t="43138" r="4735" b="2197"/>
          <a:stretch>
            <a:fillRect/>
          </a:stretch>
        </p:blipFill>
        <p:spPr bwMode="auto">
          <a:xfrm>
            <a:off x="390525" y="2492375"/>
            <a:ext cx="836295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8421" t="24129" r="55556" b="67059"/>
          <a:stretch>
            <a:fillRect/>
          </a:stretch>
        </p:blipFill>
        <p:spPr bwMode="auto">
          <a:xfrm>
            <a:off x="2695575" y="1163638"/>
            <a:ext cx="47767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 txBox="1">
            <a:spLocks/>
          </p:cNvSpPr>
          <p:nvPr/>
        </p:nvSpPr>
        <p:spPr bwMode="auto">
          <a:xfrm>
            <a:off x="457200" y="-168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IE" sz="3200">
                <a:latin typeface="Gill Sans MT" pitchFamily="34" charset="0"/>
              </a:rPr>
              <a:t>Student Activity 2   Negative Coordinates 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033463" y="765175"/>
            <a:ext cx="8101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>
                <a:latin typeface="Gill Sans MT" pitchFamily="34" charset="0"/>
              </a:rPr>
              <a:t>For the next part we need to think back to when we did the “Number Line”</a:t>
            </a:r>
          </a:p>
          <a:p>
            <a:r>
              <a:rPr lang="en-IE" sz="2000">
                <a:latin typeface="Gill Sans MT" pitchFamily="34" charset="0"/>
              </a:rPr>
              <a:t>Recall what the Number Line looks like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987425" y="1801813"/>
            <a:ext cx="8193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>
                <a:latin typeface="Gill Sans MT" pitchFamily="34" charset="0"/>
              </a:rPr>
              <a:t>Keeping this in mind, what numbers do you think could go in the “missing parts” of the coordinate plane. Fill them in on the diagram below.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188</TotalTime>
  <Words>1012</Words>
  <Application>Microsoft Office PowerPoint</Application>
  <PresentationFormat>On-screen Show (4:3)</PresentationFormat>
  <Paragraphs>471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Gill Sans MT</vt:lpstr>
      <vt:lpstr>Arial</vt:lpstr>
      <vt:lpstr>Wingdings 2</vt:lpstr>
      <vt:lpstr>Verdana</vt:lpstr>
      <vt:lpstr>Calibri</vt:lpstr>
      <vt:lpstr>Times New Roman</vt:lpstr>
      <vt:lpstr>Solstice</vt:lpstr>
      <vt:lpstr>Solstice</vt:lpstr>
      <vt:lpstr>Solstice</vt:lpstr>
      <vt:lpstr>Solstice</vt:lpstr>
      <vt:lpstr>Solstice</vt:lpstr>
      <vt:lpstr>Solstice</vt:lpstr>
      <vt:lpstr>Solstice</vt:lpstr>
      <vt:lpstr>Introduction  to the  Cartesian Plane</vt:lpstr>
      <vt:lpstr>Slide 2</vt:lpstr>
      <vt:lpstr>Slide 3</vt:lpstr>
      <vt:lpstr>Slide 4</vt:lpstr>
      <vt:lpstr>Slide 5</vt:lpstr>
      <vt:lpstr>Slide 6</vt:lpstr>
      <vt:lpstr>Slide 7</vt:lpstr>
      <vt:lpstr>Student Activity 1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Goretti Hegarty</cp:lastModifiedBy>
  <cp:revision>20</cp:revision>
  <dcterms:created xsi:type="dcterms:W3CDTF">2012-07-02T20:10:00Z</dcterms:created>
  <dcterms:modified xsi:type="dcterms:W3CDTF">2013-08-27T19:54:52Z</dcterms:modified>
</cp:coreProperties>
</file>