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46"/>
  </p:notesMasterIdLst>
  <p:handoutMasterIdLst>
    <p:handoutMasterId r:id="rId47"/>
  </p:handoutMasterIdLst>
  <p:sldIdLst>
    <p:sldId id="271" r:id="rId3"/>
    <p:sldId id="256" r:id="rId4"/>
    <p:sldId id="279" r:id="rId5"/>
    <p:sldId id="270" r:id="rId6"/>
    <p:sldId id="278" r:id="rId7"/>
    <p:sldId id="269" r:id="rId8"/>
    <p:sldId id="257" r:id="rId9"/>
    <p:sldId id="284" r:id="rId10"/>
    <p:sldId id="285" r:id="rId11"/>
    <p:sldId id="286" r:id="rId12"/>
    <p:sldId id="287" r:id="rId13"/>
    <p:sldId id="272" r:id="rId14"/>
    <p:sldId id="280" r:id="rId15"/>
    <p:sldId id="277" r:id="rId16"/>
    <p:sldId id="276" r:id="rId17"/>
    <p:sldId id="281" r:id="rId18"/>
    <p:sldId id="258" r:id="rId19"/>
    <p:sldId id="282" r:id="rId20"/>
    <p:sldId id="288" r:id="rId21"/>
    <p:sldId id="308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6" r:id="rId37"/>
    <p:sldId id="307" r:id="rId38"/>
    <p:sldId id="304" r:id="rId39"/>
    <p:sldId id="305" r:id="rId40"/>
    <p:sldId id="290" r:id="rId41"/>
    <p:sldId id="275" r:id="rId42"/>
    <p:sldId id="309" r:id="rId43"/>
    <p:sldId id="310" r:id="rId44"/>
    <p:sldId id="28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6BAC84-9A25-43D8-84D3-C825E0842F60}" type="datetimeFigureOut">
              <a:rPr lang="en-IE"/>
              <a:pPr>
                <a:defRPr/>
              </a:pPr>
              <a:t>22/11/2012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4A37598-5951-4E28-9CD5-86CAD7ADF89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812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530F-595F-4B5F-A90D-35D7A022C088}" type="datetimeFigureOut">
              <a:rPr lang="en-IE" smtClean="0"/>
              <a:t>22/11/2012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1540-3DEE-47D2-A8B9-D09E5822AE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071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1540-3DEE-47D2-A8B9-D09E5822AE50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722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EE5A-15FC-4803-AED0-C76C8BF59F80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B034-515A-4C0E-BDE8-23E0D464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11EF-01AC-44B4-8B78-9763394D07B4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17DA-B605-44E4-89C7-F0704D8E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56B5-94E1-4AF0-8E2E-9EE5EC6D5A05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708E-010D-4F0F-A98F-511EE1A54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3BA1-42E2-43BA-820F-E63A075DDC23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1C48-CBA6-43ED-BAF5-5B2133507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C99C-6F7E-4020-BFAD-09F8BFEAEC19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97A18-35A1-4C1D-A388-05BE0AE4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6643-EC2B-411B-96F2-B8D082EA42FA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406A-F8DD-4009-A1BE-F595D745D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4266-B166-4C0B-998B-DF6C7DC002E5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EE07-F2A5-4ADE-9DD9-CE670BA8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AAEA-EF7E-4284-A558-945B70F1FC8B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6C1-8893-4D5B-B81D-67EC89CF5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B2AC3-CD91-425C-A3B2-B5DB0DABE1D1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7DA4-AF5A-4ACB-8656-FA47DF84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1E05-0F4A-42BF-9820-7077F4E6275C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0FEB-9ED6-49C4-8603-191232CB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661D-9254-4026-A3CB-6E03A1F8713C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C799-0AC5-4D2E-81CB-633E46808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9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7D4A-CF94-48F0-AD8B-4E2ECA1408A0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2FA7-1241-44D0-917C-994841B8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4D9931-603A-4CDC-AB91-6FB827F4E25C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7A4230-3193-423E-B8B8-66D88477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D994CD-89D4-4DB3-81AC-25C76CA4A3E3}" type="datetimeFigureOut">
              <a:rPr lang="en-IE"/>
              <a:pPr>
                <a:defRPr/>
              </a:pPr>
              <a:t>22/11/2012</a:t>
            </a:fld>
            <a:endParaRPr lang="en-US"/>
          </a:p>
        </p:txBody>
      </p:sp>
      <p:sp>
        <p:nvSpPr>
          <p:cNvPr id="4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77BAB1-8829-421E-8AC5-A651D39CE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Migrants%20Hope%20for%20a%20Better%20Life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irror-us-ga1.gallery.hd.org/_exhibits/money/_more2008/_more09/bankruptcy-failure-collapse-of-Lehman-Brothers-US-investment-bank-20080915-worldwide-first-few-days-of-news-headlines-and-images-mainly-from-UK-perspective-10-DH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135938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3059113" y="3644900"/>
            <a:ext cx="3265487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Migration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1013" y="250139"/>
            <a:ext cx="23246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Chapter 3: Human Elective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kantipur.com/image.php?image=http://www.ekantipur.com/uploads/tkp/news/2011/gallery_09_17/labour%20migration%20for%20page%207_20110918082607.jpg&amp;width=280&amp;height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3079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www.airport-int.com/upload/image_files/Mancester20090427b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28988"/>
            <a:ext cx="545941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grants Hope for a Better Lif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-3175" y="1196975"/>
            <a:ext cx="9144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endParaRPr lang="en-IE" b="1" u="sng">
              <a:solidFill>
                <a:srgbClr val="FFFFFF"/>
              </a:solidFill>
            </a:endParaRPr>
          </a:p>
          <a:p>
            <a:pPr marL="342900" indent="-342900"/>
            <a:r>
              <a:rPr lang="en-IE" sz="3200" b="1" u="sng">
                <a:solidFill>
                  <a:schemeClr val="hlink"/>
                </a:solidFill>
                <a:latin typeface="Times New Roman" pitchFamily="18" charset="0"/>
              </a:rPr>
              <a:t>ADVANTAGES OF MIGRATION FOR THE HOST COUNTRY (receiver country)</a:t>
            </a:r>
          </a:p>
          <a:p>
            <a:pPr marL="342900" indent="-342900">
              <a:buFont typeface="Arial" charset="0"/>
              <a:buNone/>
            </a:pPr>
            <a:endParaRPr lang="en-IE" sz="32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3200">
                <a:solidFill>
                  <a:srgbClr val="FF3300"/>
                </a:solidFill>
                <a:latin typeface="Times New Roman" pitchFamily="18" charset="0"/>
              </a:rPr>
              <a:t>Economy</a:t>
            </a:r>
            <a:r>
              <a:rPr lang="en-IE" sz="3200">
                <a:solidFill>
                  <a:srgbClr val="FFFFFF"/>
                </a:solidFill>
                <a:latin typeface="Times New Roman" pitchFamily="18" charset="0"/>
              </a:rPr>
              <a:t> may depend on migrant workers</a:t>
            </a:r>
          </a:p>
          <a:p>
            <a:pPr marL="342900" indent="-342900">
              <a:buFont typeface="Arial" charset="0"/>
              <a:buChar char="•"/>
            </a:pPr>
            <a:endParaRPr lang="en-IE" sz="32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3200">
                <a:solidFill>
                  <a:srgbClr val="FFFFFF"/>
                </a:solidFill>
                <a:latin typeface="Times New Roman" pitchFamily="18" charset="0"/>
              </a:rPr>
              <a:t>Migrants may be needed to fill </a:t>
            </a:r>
            <a:r>
              <a:rPr lang="en-IE" sz="3200">
                <a:solidFill>
                  <a:srgbClr val="FF3300"/>
                </a:solidFill>
                <a:latin typeface="Times New Roman" pitchFamily="18" charset="0"/>
              </a:rPr>
              <a:t>vacant jobs</a:t>
            </a:r>
          </a:p>
          <a:p>
            <a:pPr marL="342900" indent="-342900">
              <a:buFont typeface="Arial" charset="0"/>
              <a:buChar char="•"/>
            </a:pPr>
            <a:endParaRPr lang="en-IE" sz="320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3200">
                <a:solidFill>
                  <a:srgbClr val="FF3300"/>
                </a:solidFill>
                <a:latin typeface="Times New Roman" pitchFamily="18" charset="0"/>
              </a:rPr>
              <a:t>Jobs shortages</a:t>
            </a:r>
            <a:r>
              <a:rPr lang="en-IE" sz="3200">
                <a:solidFill>
                  <a:srgbClr val="FFFFFF"/>
                </a:solidFill>
                <a:latin typeface="Times New Roman" pitchFamily="18" charset="0"/>
              </a:rPr>
              <a:t> in retail, hotel and catering, financial services, IT, engineering, health and food industry</a:t>
            </a:r>
          </a:p>
          <a:p>
            <a:pPr marL="342900" indent="-342900">
              <a:buFont typeface="Arial" charset="0"/>
              <a:buNone/>
            </a:pPr>
            <a:endParaRPr lang="en-IE" sz="32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3200">
                <a:solidFill>
                  <a:srgbClr val="FFFFFF"/>
                </a:solidFill>
                <a:latin typeface="Times New Roman" pitchFamily="18" charset="0"/>
              </a:rPr>
              <a:t>Migration allows these industries to </a:t>
            </a:r>
            <a:r>
              <a:rPr lang="en-IE" sz="3200">
                <a:solidFill>
                  <a:srgbClr val="FF3300"/>
                </a:solidFill>
                <a:latin typeface="Times New Roman" pitchFamily="18" charset="0"/>
              </a:rPr>
              <a:t>find skilled workers</a:t>
            </a:r>
          </a:p>
          <a:p>
            <a:pPr marL="342900" indent="-342900">
              <a:buFont typeface="Arial" charset="0"/>
              <a:buNone/>
            </a:pPr>
            <a:endParaRPr lang="en-IE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1166813"/>
            <a:ext cx="84248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In 2006, 50% of jobs in the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food production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were filled by migrant workers (over 1000 Brazilian workers live in Co Galway</a:t>
            </a:r>
          </a:p>
          <a:p>
            <a:pPr marL="342900" indent="-342900">
              <a:buFont typeface="Arial" charset="0"/>
              <a:buNone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In 2005,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Ireland needed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45,000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immigrants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for the workforce so immigration was necessary</a:t>
            </a:r>
          </a:p>
          <a:p>
            <a:pPr marL="342900" indent="-342900">
              <a:buFont typeface="Arial" charset="0"/>
              <a:buNone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Migrants contribute to host country  as they needs goods and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services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and their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taxes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contribute to government funds (Polish newspapers and food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shops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)</a:t>
            </a:r>
          </a:p>
          <a:p>
            <a:pPr marL="342900" indent="-342900">
              <a:buFont typeface="Arial" charset="0"/>
              <a:buNone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Greater awareness of different races and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cultures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as migrants settle into society</a:t>
            </a:r>
          </a:p>
          <a:p>
            <a:pPr marL="342900" indent="-342900">
              <a:buFont typeface="Arial" charset="0"/>
              <a:buChar char="•"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-12700" y="3175"/>
            <a:ext cx="9156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IE" sz="2800" b="1" u="sng">
                <a:solidFill>
                  <a:schemeClr val="hlink"/>
                </a:solidFill>
                <a:latin typeface="Times New Roman" pitchFamily="18" charset="0"/>
              </a:rPr>
              <a:t>ADVANTAGES OF MIGRATION FOR THE HOST COUNTRY (receiver country)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388" y="1268413"/>
            <a:ext cx="87852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IE" sz="2400" b="1" u="sng">
              <a:solidFill>
                <a:srgbClr val="FFFFFF"/>
              </a:solidFill>
            </a:endParaRPr>
          </a:p>
          <a:p>
            <a:pPr algn="ctr"/>
            <a:r>
              <a:rPr lang="en-IE" sz="2400" b="1" u="sng">
                <a:solidFill>
                  <a:schemeClr val="folHlink"/>
                </a:solidFill>
              </a:rPr>
              <a:t>ADVANTAGES OF MIGRATION FOR THE DONOR COUNTRY (source country</a:t>
            </a:r>
            <a:r>
              <a:rPr lang="en-IE" sz="2400" b="1" u="sng">
                <a:solidFill>
                  <a:srgbClr val="FFFFFF"/>
                </a:solidFill>
              </a:rPr>
              <a:t>)</a:t>
            </a:r>
          </a:p>
          <a:p>
            <a:pPr algn="ctr"/>
            <a:endParaRPr lang="en-IE" sz="2400" b="1" u="sng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Money sent home is an important source of outside funding for developing countries.   These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remittance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flows are  the 2</a:t>
            </a:r>
            <a:r>
              <a:rPr lang="en-IE" sz="2400" baseline="30000">
                <a:solidFill>
                  <a:srgbClr val="FFFFFF"/>
                </a:solidFill>
                <a:latin typeface="Times New Roman" pitchFamily="18" charset="0"/>
              </a:rPr>
              <a:t>nd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largest source of outside funding for developing countries after foreign investment by private companies (€176 billion sent home with €152 billion going to developing countries – World Bank 2005)</a:t>
            </a:r>
          </a:p>
          <a:p>
            <a:pPr>
              <a:buFont typeface="Arial" charset="0"/>
              <a:buChar char="•"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Migrants may learn important </a:t>
            </a:r>
            <a:r>
              <a:rPr lang="en-IE" sz="2400">
                <a:solidFill>
                  <a:srgbClr val="FF3300"/>
                </a:solidFill>
                <a:latin typeface="Times New Roman" pitchFamily="18" charset="0"/>
              </a:rPr>
              <a:t>skills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 when they work and live abroad. If they return home, these skills can be used to benefit their own economy (nursing, medicine, education)</a:t>
            </a:r>
          </a:p>
          <a:p>
            <a:pPr>
              <a:buFont typeface="Arial" charset="0"/>
              <a:buChar char="•"/>
            </a:pPr>
            <a:endParaRPr lang="en-IE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8435" name="Picture 4" descr="federal-skilled-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868863"/>
            <a:ext cx="27066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_re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11636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IE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DISADVANTAGES OF MIGRATION FOR THE DONOR</a:t>
            </a:r>
            <a:r>
              <a:rPr lang="en-IE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(country left</a:t>
            </a:r>
            <a:r>
              <a:rPr lang="en-IE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)</a:t>
            </a:r>
          </a:p>
          <a:p>
            <a:pPr>
              <a:defRPr/>
            </a:pPr>
            <a:endParaRPr lang="en-IE" sz="2000" b="1" u="sng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People with technical skills, higher education and business ideas are most likely to leave.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This prevents full economic development of donor areas and improves the economy of the receiving area.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Many African countries are experiencing this brain drain.</a:t>
            </a:r>
          </a:p>
          <a:p>
            <a:pPr>
              <a:defRPr/>
            </a:pPr>
            <a:r>
              <a:rPr lang="en-IE" sz="20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pic>
        <p:nvPicPr>
          <p:cNvPr id="19459" name="Picture 4" descr="brain-d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15128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brain-drai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89588"/>
            <a:ext cx="15779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brain%20d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3924300" y="5589588"/>
            <a:ext cx="1133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8" y="68263"/>
            <a:ext cx="902176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E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DISADVANTAGES OF MIGRATION FOR THE DONOR</a:t>
            </a:r>
            <a:r>
              <a:rPr lang="en-IE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(country left</a:t>
            </a:r>
            <a:r>
              <a:rPr lang="en-IE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765175"/>
            <a:ext cx="87137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Ireland experienced this during the 1980’s (engineering, construction, nursing and teaching) </a:t>
            </a:r>
          </a:p>
          <a:p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Investment in the education of its people is lost when they leave a country when emigration reached its peak</a:t>
            </a:r>
          </a:p>
          <a:p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Potential tax contributions and spending power on goods and services is lost also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484" name="Picture 4" descr="brain-d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15128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brain-drai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89588"/>
            <a:ext cx="15779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rain%20d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3924300" y="5589588"/>
            <a:ext cx="1133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5875" y="115888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2400" b="1" u="sng">
                <a:solidFill>
                  <a:schemeClr val="hlink"/>
                </a:solidFill>
                <a:latin typeface="Times New Roman" pitchFamily="18" charset="0"/>
              </a:rPr>
              <a:t>DISADVANTAGES OF MIGRATION FOR THE HOST COUNTRY</a:t>
            </a:r>
            <a:r>
              <a:rPr lang="en-IE" sz="2400" b="1">
                <a:solidFill>
                  <a:schemeClr val="hlink"/>
                </a:solidFill>
                <a:latin typeface="Times New Roman" pitchFamily="18" charset="0"/>
              </a:rPr>
              <a:t> (destination country)</a:t>
            </a:r>
          </a:p>
          <a:p>
            <a:pPr>
              <a:buFont typeface="Arial" charset="0"/>
              <a:buChar char="•"/>
            </a:pPr>
            <a:endParaRPr lang="en-IE" sz="2400">
              <a:solidFill>
                <a:schemeClr val="hlink"/>
              </a:solidFill>
            </a:endParaRPr>
          </a:p>
          <a:p>
            <a:pPr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When migrants first arrive, they need to find jobs and housing. This can lead to higher unemployment rates and puts pressure on health, education and transport facilities</a:t>
            </a:r>
          </a:p>
          <a:p>
            <a:pPr>
              <a:buFont typeface="Arial" charset="0"/>
              <a:buNone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Many migrants take lower paid and unskilled work and do not compete with Irish nationals for jobs</a:t>
            </a:r>
          </a:p>
          <a:p>
            <a:pPr>
              <a:buFont typeface="Arial" charset="0"/>
              <a:buNone/>
            </a:pPr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They may not have the language skills needed to improve job prospects which in some cases has led to discrimination and exploitation of the foreign workers</a:t>
            </a:r>
          </a:p>
          <a:p>
            <a:pPr>
              <a:buFont typeface="Arial" charset="0"/>
              <a:buNone/>
            </a:pPr>
            <a:endParaRPr lang="en-IE" sz="20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8575" y="115888"/>
            <a:ext cx="900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E" b="1" u="sng">
                <a:solidFill>
                  <a:schemeClr val="hlink"/>
                </a:solidFill>
                <a:latin typeface="Times New Roman" pitchFamily="18" charset="0"/>
              </a:rPr>
              <a:t>DISADVANTAGES OF MIGRATION FOR THE HOST COUNTRY</a:t>
            </a:r>
            <a:r>
              <a:rPr lang="en-IE" b="1">
                <a:solidFill>
                  <a:schemeClr val="hlink"/>
                </a:solidFill>
                <a:latin typeface="Times New Roman" pitchFamily="18" charset="0"/>
              </a:rPr>
              <a:t> (destination country</a:t>
            </a:r>
            <a:endParaRPr lang="en-I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842963"/>
            <a:ext cx="8640762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IE" sz="2800">
                <a:solidFill>
                  <a:srgbClr val="FFFFFF"/>
                </a:solidFill>
                <a:latin typeface="Times New Roman" pitchFamily="18" charset="0"/>
              </a:rPr>
              <a:t>Integration of migrants into the community may lead to problems of racism and discrimination</a:t>
            </a:r>
          </a:p>
          <a:p>
            <a:pPr>
              <a:buFont typeface="Arial" charset="0"/>
              <a:buNone/>
            </a:pPr>
            <a:endParaRPr lang="en-IE" sz="280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IE" sz="2800">
                <a:solidFill>
                  <a:srgbClr val="FFFFFF"/>
                </a:solidFill>
                <a:latin typeface="Times New Roman" pitchFamily="18" charset="0"/>
              </a:rPr>
              <a:t>Sometimes the reality of living in a new country does not match the expectations of migrants as they find themselves in low paid, unskilled work and often living in poor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632" y="0"/>
            <a:ext cx="755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Racial Tensions: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October / November 2005: Clichy Sous Bois eastern Paris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Two youths chased by police, ran into Power Station and electrocuted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Sparked off riots, vandalism and looting in Paris and many cities around France</a:t>
            </a:r>
          </a:p>
          <a:p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Pre existing tension between the migrants from North Africa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About?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Their care or lack of since arriving in France.  Their sub standard accommodation, access to jobs, standard of living etc.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Riots spread to 274 towns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€200 million of damage caused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2,888 arrests and 1 death</a:t>
            </a:r>
            <a:endParaRPr lang="en-I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rmc.fr/images/article/jYXFaT2V4kF2csrdrPr5aEEpg3FdnWmsQuick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33143"/>
            <a:ext cx="3089448" cy="20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pPr eaLnBrk="1" hangingPunct="1">
              <a:defRPr/>
            </a:pPr>
            <a:r>
              <a:rPr lang="en-IE" sz="4000">
                <a:solidFill>
                  <a:schemeClr val="hlink"/>
                </a:solidFill>
              </a:rPr>
              <a:t>Terms you need to know…..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638" y="1052513"/>
            <a:ext cx="8713787" cy="4464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IE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Migration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: long-term movement of people from one region to another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Emigration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: (e for exit) people leave an area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Immigration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: (I for inward) people arrive in an area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Donor country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: (source area) the country from which migrants leave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Host country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: (destination area) the country that receives migrants</a:t>
            </a:r>
          </a:p>
          <a:p>
            <a:pPr>
              <a:defRPr/>
            </a:pPr>
            <a:endParaRPr lang="en-IE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en-IE" sz="2400" b="1" i="1" u="sng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REMEMBER: A COUNTRY CAN BE A HOST AND A DONOR COUNTRY</a:t>
            </a:r>
            <a:r>
              <a:rPr lang="en-IE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>
              <a:defRPr/>
            </a:pPr>
            <a:endParaRPr lang="en-IE" sz="20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chive.sltrib.com/images/2005/1114/wn_sharedwoes_1114~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2" y="869677"/>
            <a:ext cx="887917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w-world.de/image/0,,1764255_1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8" y="188640"/>
            <a:ext cx="1847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16632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Solutions?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80" y="103996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Government admitted that the rioting was due to their failure to provide opportunities for thousands of North African immigrants.  </a:t>
            </a: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€30 billion was provided to help young people in riot zones</a:t>
            </a: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239 ‘Hot Zones’ created where the focus was on providing employment for 1.5 million.</a:t>
            </a:r>
          </a:p>
          <a:p>
            <a:endParaRPr lang="en-I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endParaRPr lang="en-IE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……but…….</a:t>
            </a:r>
          </a:p>
          <a:p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endParaRPr lang="en-IE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There is still evidence of racism towards Arab sounding names…..</a:t>
            </a:r>
            <a:endParaRPr lang="en-I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Ethnic, Racial and Religious Issues arising from Migration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ilybail.com/storage/racist_dog.jpg?__SQUARESPACE_CACHEVERSION=1281464059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8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909" y="332656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Racism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RACE </a:t>
            </a:r>
            <a:r>
              <a:rPr lang="en-GB" sz="2800" dirty="0" smtClean="0"/>
              <a:t>is the grouping of humans based on their physical appearance.</a:t>
            </a:r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14096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ETHNIC GROUP </a:t>
            </a:r>
            <a:r>
              <a:rPr lang="en-GB" sz="2800" dirty="0" smtClean="0"/>
              <a:t>is a group of people who share the same nationality, race or clear cultural similarities.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1634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rary.thinkquest.org/28172/s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10" y="1700808"/>
            <a:ext cx="4437112" cy="4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Racism</a:t>
            </a:r>
            <a:r>
              <a:rPr lang="en-GB" sz="2800" dirty="0" smtClean="0"/>
              <a:t>………the belief that any other group of people is inferior because of their skin colour or ethnic group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53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525" y="188640"/>
            <a:ext cx="503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Racism in Ireland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208085">
            <a:off x="55481" y="594675"/>
            <a:ext cx="22068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Tackling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18864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9" y="198884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 the number of foreign nationals increase in Ireland so does the level of racism.</a:t>
            </a:r>
          </a:p>
          <a:p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Assaults on foreign nationals has increased ………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35% of immigrants experienced </a:t>
            </a:r>
            <a:r>
              <a:rPr lang="en-GB" sz="2800" dirty="0" err="1" smtClean="0"/>
              <a:t>harrassment</a:t>
            </a:r>
            <a:r>
              <a:rPr lang="en-GB" sz="2800" dirty="0" smtClean="0"/>
              <a:t> in public places……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0023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207" y="23488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FF00"/>
                </a:solidFill>
              </a:rPr>
              <a:t>Who experiences racism in Ireland?</a:t>
            </a:r>
            <a:endParaRPr lang="en-IE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ilyupdate.ie/wp-content/uploads/2011/09/travell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9" y="384819"/>
            <a:ext cx="44577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indmilllane.com/images/project_stills_large/TV3_Travellers_image2_624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15" y="3501008"/>
            <a:ext cx="5623472" cy="31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heballadeers.com/images/FC/2006_travellers_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9" y="37812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hehiberniatimes.com/wp-content/uploads/2011/09/Travellers-Bat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69" y="404664"/>
            <a:ext cx="4137918" cy="25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8880" y="2780928"/>
            <a:ext cx="3416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Travellers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19" y="0"/>
            <a:ext cx="29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47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b/bc/Eastern-Europe-small.png/250px-Eastern-Europe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6572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RcHtQWtTgbGWto1ou0kkME0zbH2uY6pwn1Dw5JimGkHTGpdj4stmF9qIiV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-I09D9npU4LA/TdGkWrYR-pI/AAAAAAAAAHI/sDbaL0udB88/s400/Isvech%2BErik%2BSaade%2BEurovision%2B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4" y="270892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9554" y="5517232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Eastern Europeans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6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333375"/>
            <a:ext cx="856932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E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 migration</a:t>
            </a:r>
            <a:r>
              <a:rPr lang="en-IE" sz="2800" dirty="0">
                <a:solidFill>
                  <a:srgbClr val="FFFFFF"/>
                </a:solidFill>
                <a:latin typeface="Times New Roman" pitchFamily="18" charset="0"/>
              </a:rPr>
              <a:t>: (migration balance) the difference between the number of immigrants and the number of emigrants in a country</a:t>
            </a:r>
          </a:p>
          <a:p>
            <a:pPr>
              <a:defRPr/>
            </a:pPr>
            <a:endParaRPr lang="en-IE" sz="28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IE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Refugee</a:t>
            </a:r>
            <a:r>
              <a:rPr lang="en-IE" sz="2800" dirty="0">
                <a:solidFill>
                  <a:srgbClr val="FFFFFF"/>
                </a:solidFill>
                <a:latin typeface="Times New Roman" pitchFamily="18" charset="0"/>
              </a:rPr>
              <a:t>: people who leave country because of fear of persecution based on religion, race/politics and who has been given refugee status in new country</a:t>
            </a:r>
          </a:p>
          <a:p>
            <a:pPr>
              <a:defRPr/>
            </a:pPr>
            <a:endParaRPr lang="en-IE" sz="28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IE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Asylum seeker</a:t>
            </a:r>
            <a:r>
              <a:rPr lang="en-IE" sz="2800" dirty="0">
                <a:solidFill>
                  <a:srgbClr val="FFFFFF"/>
                </a:solidFill>
                <a:latin typeface="Times New Roman" pitchFamily="18" charset="0"/>
              </a:rPr>
              <a:t>: people who apply for refugee status in a country to which they have 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access.co.za/images/smiling_africans.68131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38668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bs.org/wgbh/aia/part1/images/1thro013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23" y="2852936"/>
            <a:ext cx="5135893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ikhphilosophy.net/attachments/sports-and-fitness/2973d1276891049-africans-better-than-athletes-other-races-jesse_ow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5" y="2852936"/>
            <a:ext cx="287675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ofile.ak.fbcdn.net/hprofile-ak-snc4/50276_226694913159_691005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39"/>
            <a:ext cx="2398380" cy="25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1082" y="98711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Africans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5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varfjeld.files.wordpress.com/2010/04/orthodox-jew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8737"/>
            <a:ext cx="40290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ense.com/general90/jewish_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4096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dmin.newstalk.ie/wp-content/files/2011/03/musl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737"/>
            <a:ext cx="4457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s.telegraph.co.uk/news/files/2010/10/prayer_150237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88" y="4365104"/>
            <a:ext cx="379541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9232" y="3284984"/>
            <a:ext cx="4148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Jews &amp; Muslims</a:t>
            </a:r>
            <a:endParaRPr lang="en-US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553" y="0"/>
            <a:ext cx="8531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National Policy against Racism</a:t>
            </a:r>
            <a:endParaRPr lang="en-US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50" y="980728"/>
            <a:ext cx="83249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– regardless of nationality – should have the right  to:</a:t>
            </a:r>
          </a:p>
          <a:p>
            <a:endParaRPr lang="en-IE" sz="24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Participate in all areas of life (political, policy and community)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Be recognised for who they are in all aspects of life and all medias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Be provided for in government services throughout all departments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Be included in all areas of socio and economic life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/>
          </a:p>
          <a:p>
            <a:pPr marL="457200" indent="-457200">
              <a:buFont typeface="+mj-lt"/>
              <a:buAutoNum type="arabicPeriod"/>
            </a:pPr>
            <a:r>
              <a:rPr lang="en-IE" sz="2400" dirty="0" smtClean="0"/>
              <a:t>Be protected by the same laws as everyone else.</a:t>
            </a:r>
          </a:p>
        </p:txBody>
      </p:sp>
    </p:spTree>
    <p:extLst>
      <p:ext uri="{BB962C8B-B14F-4D97-AF65-F5344CB8AC3E}">
        <p14:creationId xmlns:p14="http://schemas.microsoft.com/office/powerpoint/2010/main" val="4087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92087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Ireland and migration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infobarrel.com/media/image/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320604" cy="44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6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80" y="188640"/>
            <a:ext cx="1749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25" y="973314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Ireland was the last country in the EU to show figures of NET Immigration…this means there were more people coming into the country than leaving it.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FF00"/>
                </a:solidFill>
              </a:rPr>
              <a:t>Why?</a:t>
            </a:r>
          </a:p>
          <a:p>
            <a:endParaRPr lang="en-GB" sz="2400" dirty="0"/>
          </a:p>
          <a:p>
            <a:r>
              <a:rPr lang="en-GB" sz="2400" dirty="0" smtClean="0"/>
              <a:t>Rapid Economic Growth: The Celtic Tiger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75292"/>
            <a:ext cx="4499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is said that Ireland has the most liberal migration laws in Europe and beyond.  All EU member states are entitled to the same laws, housing, welfare and labour as Irish citizens.</a:t>
            </a:r>
          </a:p>
          <a:p>
            <a:endParaRPr lang="en-GB" sz="2400" dirty="0" smtClean="0"/>
          </a:p>
          <a:p>
            <a:r>
              <a:rPr lang="en-GB" sz="2400" i="1" dirty="0" smtClean="0">
                <a:solidFill>
                  <a:srgbClr val="FFFF00"/>
                </a:solidFill>
              </a:rPr>
              <a:t>But we also have liberal laws for those who wish to live and work here from beyond the EU…..</a:t>
            </a:r>
          </a:p>
          <a:p>
            <a:endParaRPr lang="en-GB" sz="2400" i="1" dirty="0" smtClean="0">
              <a:solidFill>
                <a:srgbClr val="FFFF00"/>
              </a:solidFill>
            </a:endParaRPr>
          </a:p>
          <a:p>
            <a:r>
              <a:rPr lang="en-GB" sz="2400" dirty="0" smtClean="0"/>
              <a:t>Once they have being ‘recognised’ by the Irish government they can apply for all the benefits we currently do.</a:t>
            </a:r>
            <a:endParaRPr lang="en-IE" sz="2400" dirty="0"/>
          </a:p>
        </p:txBody>
      </p:sp>
      <p:sp>
        <p:nvSpPr>
          <p:cNvPr id="5" name="Rectangle 4"/>
          <p:cNvSpPr/>
          <p:nvPr/>
        </p:nvSpPr>
        <p:spPr>
          <a:xfrm>
            <a:off x="4513006" y="175292"/>
            <a:ext cx="108012" cy="668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31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859" y="2967335"/>
            <a:ext cx="7244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Patterns of Migration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9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8" y="0"/>
            <a:ext cx="901313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1840 – 1950s: Emigration</a:t>
            </a: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USA, UK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1960s:  World boom (strong economy)</a:t>
            </a: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Rise in living standards and employment encouraged people to stay in Ireland</a:t>
            </a:r>
          </a:p>
          <a:p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1970s: Immigration</a:t>
            </a: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Joined the EEC in 1973 (now EU) and many returned home.  Higher immigration than emigration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1980s: Emigration</a:t>
            </a: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Recession, depression and brain drain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1980+………..</a:t>
            </a: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Celtic Tiger…massive growth, population birth rate explosion…net immigration……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And then………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2008….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Collapse of Lehman Brothers financial group (USA)….world uncertainty………..recession……….collapse of building industry…………….</a:t>
            </a: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IE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now…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…………..</a:t>
            </a:r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endParaRPr lang="en-IE" dirty="0"/>
          </a:p>
        </p:txBody>
      </p:sp>
      <p:pic>
        <p:nvPicPr>
          <p:cNvPr id="4098" name="Picture 2" descr="Thumbnai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869160"/>
            <a:ext cx="11334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laysiasdilemma.files.wordpress.com/2011/04/brain-drain1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84294"/>
            <a:ext cx="2088232" cy="14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sleyjohnston.com/users/ireland/charts/emigration_1821_192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251520" y="116631"/>
            <a:ext cx="8712968" cy="54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artacus.schoolnet.co.uk/USAEirel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433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84" y="47154"/>
            <a:ext cx="868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Migration policy in Ireland and the EU</a:t>
            </a:r>
            <a:endParaRPr lang="en-IE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93485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What are the four categories of permit for those applying for work from outside the EEA? (European Economic Area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Four categories of permit for those applying for work from outside the EEA are: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Green Card Scheme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Work Permit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Intra-Company Transfer permit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Spousal and dependent permits</a:t>
            </a:r>
            <a:endParaRPr lang="en-I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List three rights of migrants workers in Ireland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Three rights of migrant workers in Ireland are: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have the same employment rights and protection as Irish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are entitled to the minimum wage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are entitled to change employer after 12 months</a:t>
            </a:r>
            <a:endParaRPr lang="en-IE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  <a:p>
            <a:endParaRPr lang="en-I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d9GcSRqW_CDuEkj9boVEqjK6MXqOlYBz4WogGKI5IDGPcNN_NqFnNJ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3388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50369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latin typeface="Times New Roman" pitchFamily="18" charset="0"/>
                <a:cs typeface="Times New Roman" pitchFamily="18" charset="0"/>
              </a:rPr>
              <a:t>What is a refugee? What is an asylum seeker….is there a difference?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refugee fleas their country in fear of persecution on the basis of race, religion or personal beliefs.  Their human rights may be compromised.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 asylum seeker is a person who (is a refugee) </a:t>
            </a:r>
            <a:r>
              <a:rPr lang="en-I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applys</a:t>
            </a:r>
            <a:r>
              <a:rPr lang="en-I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for assistance from the country they land in and hopes to get refugee status.  If this is approved they have the same entitlements as all other citizens</a:t>
            </a: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refugee and asylum seeker are legally different.  Once a refugee applies for help they are called an asylum seeker…..however…if the application is approved they are granted ‘refugee status’ and have legal rights in the new country.</a:t>
            </a:r>
            <a:endParaRPr lang="en-I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E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E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IE" dirty="0">
                <a:latin typeface="Times New Roman" pitchFamily="18" charset="0"/>
                <a:cs typeface="Times New Roman" pitchFamily="18" charset="0"/>
              </a:rPr>
              <a:t>is a migration policy needed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migration policy is needed to create a common basis of agreement between different countries who have different rules.  This policy might reduce illegal trafficking in some countries.</a:t>
            </a:r>
            <a:endParaRPr lang="en-I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E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E" dirty="0">
                <a:latin typeface="Times New Roman" pitchFamily="18" charset="0"/>
                <a:cs typeface="Times New Roman" pitchFamily="18" charset="0"/>
              </a:rPr>
              <a:t>Briefly list four benefits of a common migration policy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Four benefits of a common migration policy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Reduction in illegal trafficking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Assist countries such as Spain and Italy facing high numbers of migration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quicker process of applying for asylum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Easier for migrants to get work permits and residency.</a:t>
            </a:r>
            <a:endParaRPr lang="en-I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latin typeface="Times New Roman" pitchFamily="18" charset="0"/>
                <a:cs typeface="Times New Roman" pitchFamily="18" charset="0"/>
              </a:rPr>
              <a:t>Briefly list three problems associated with a common migration policy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Three problems with a migration policy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Europe could be regarded as a fortress and impossible to 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clear dividing attitude between residents and migrants (us and them attitude)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Real migrants might face impossible difficulties when trying to move.</a:t>
            </a:r>
            <a:endParaRPr lang="en-IE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sed-mainframes.com/wp-content/uploads/mainframe-migration-strate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88913"/>
            <a:ext cx="8778875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476672"/>
            <a:ext cx="33009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wikia.com/genealogy/images/2/2e/Net_migration_rate_wor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502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0164" y="5157192"/>
            <a:ext cx="66479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Where do migrants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50825" y="404813"/>
            <a:ext cx="8642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IE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Push factors</a:t>
            </a:r>
            <a:r>
              <a:rPr lang="en-IE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reasons why people leave (war, famine, work)</a:t>
            </a:r>
          </a:p>
          <a:p>
            <a:pPr>
              <a:buFontTx/>
              <a:buChar char="•"/>
            </a:pPr>
            <a:endParaRPr lang="en-IE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IE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Pull factors</a:t>
            </a:r>
            <a:r>
              <a:rPr lang="en-IE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reasons that attract people to a country (job opportunities, freedom from danger, better climate</a:t>
            </a:r>
          </a:p>
          <a:p>
            <a:pPr>
              <a:buFontTx/>
              <a:buChar char="•"/>
            </a:pPr>
            <a:endParaRPr lang="en-IE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IE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Barriers to migration</a:t>
            </a:r>
            <a:r>
              <a:rPr lang="en-IE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anything that can make it difficult (immigration laws, cost of fare etc.)</a:t>
            </a:r>
          </a:p>
        </p:txBody>
      </p:sp>
      <p:pic>
        <p:nvPicPr>
          <p:cNvPr id="10243" name="Picture 6" descr="pushp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344988"/>
            <a:ext cx="7337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the-mac-has-advised-cutting-non-eu-skilled-migrant-worker-numbers-$7058230$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5734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1844675"/>
            <a:ext cx="87852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2000" b="1" u="sng">
                <a:solidFill>
                  <a:schemeClr val="hlink"/>
                </a:solidFill>
                <a:latin typeface="Times New Roman" pitchFamily="18" charset="0"/>
              </a:rPr>
              <a:t>TYPES OF MIGRATION</a:t>
            </a:r>
          </a:p>
          <a:p>
            <a:endParaRPr lang="en-IE" sz="2000" u="sng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 u="sng">
                <a:solidFill>
                  <a:srgbClr val="FFFFFF"/>
                </a:solidFill>
                <a:latin typeface="Times New Roman" pitchFamily="18" charset="0"/>
              </a:rPr>
              <a:t>Forced migration: 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non-voluntary movement to escape an armed conflict, violence, violation of rights or man-made disaster (kidnapping of children to become soldiers/slaves in Angola, escape famine in Darfur Sudan, religious intolerance in Afghanistan)</a:t>
            </a:r>
          </a:p>
          <a:p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 u="sng">
                <a:solidFill>
                  <a:srgbClr val="FFFFFF"/>
                </a:solidFill>
                <a:latin typeface="Times New Roman" pitchFamily="18" charset="0"/>
              </a:rPr>
              <a:t>Voluntary migration: 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own choice to move (job offer, education opportunities)</a:t>
            </a:r>
          </a:p>
          <a:p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 u="sng">
                <a:solidFill>
                  <a:srgbClr val="FFFFFF"/>
                </a:solidFill>
                <a:latin typeface="Times New Roman" pitchFamily="18" charset="0"/>
              </a:rPr>
              <a:t>Internal migration: 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within a country (person in Cork gets a job in Dublin)</a:t>
            </a:r>
          </a:p>
          <a:p>
            <a:endParaRPr lang="en-IE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IE" sz="2400" u="sng">
                <a:solidFill>
                  <a:srgbClr val="FFFFFF"/>
                </a:solidFill>
                <a:latin typeface="Times New Roman" pitchFamily="18" charset="0"/>
              </a:rPr>
              <a:t>International migration: </a:t>
            </a:r>
            <a:r>
              <a:rPr lang="en-IE" sz="2400">
                <a:solidFill>
                  <a:srgbClr val="FFFFFF"/>
                </a:solidFill>
                <a:latin typeface="Times New Roman" pitchFamily="18" charset="0"/>
              </a:rPr>
              <a:t>between countries (Ireland to Australia)</a:t>
            </a:r>
            <a:endParaRPr lang="en-IE" sz="2400" u="sng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rusekronicle.typepad.com/.a/6a00d83451b14d69e2011571232e51970b-4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60350"/>
            <a:ext cx="87391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_HAOuaZvrNJA/TL94r_6kCVI/AAAAAAAAAA4/Rzk8BQxbl9o/s1600/society_1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60350"/>
            <a:ext cx="87979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716</TotalTime>
  <Words>1717</Words>
  <Application>Microsoft Office PowerPoint</Application>
  <PresentationFormat>On-screen Show (4:3)</PresentationFormat>
  <Paragraphs>213</Paragraphs>
  <Slides>43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Stream</vt:lpstr>
      <vt:lpstr>Cascade</vt:lpstr>
      <vt:lpstr>PowerPoint Presentation</vt:lpstr>
      <vt:lpstr>Terms you need to know…..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Ethnic, Racial and Religious Issues arising from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Ireland and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</dc:title>
  <dc:creator>Clare</dc:creator>
  <cp:lastModifiedBy>CR Teacher</cp:lastModifiedBy>
  <cp:revision>79</cp:revision>
  <dcterms:created xsi:type="dcterms:W3CDTF">2011-05-17T09:43:07Z</dcterms:created>
  <dcterms:modified xsi:type="dcterms:W3CDTF">2012-11-22T10:49:11Z</dcterms:modified>
</cp:coreProperties>
</file>